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5"/>
  </p:notesMasterIdLst>
  <p:handoutMasterIdLst>
    <p:handoutMasterId r:id="rId46"/>
  </p:handoutMasterIdLst>
  <p:sldIdLst>
    <p:sldId id="319" r:id="rId3"/>
    <p:sldId id="256" r:id="rId4"/>
    <p:sldId id="257" r:id="rId5"/>
    <p:sldId id="282" r:id="rId6"/>
    <p:sldId id="329" r:id="rId7"/>
    <p:sldId id="316" r:id="rId8"/>
    <p:sldId id="317" r:id="rId9"/>
    <p:sldId id="296" r:id="rId10"/>
    <p:sldId id="297" r:id="rId11"/>
    <p:sldId id="299" r:id="rId12"/>
    <p:sldId id="264" r:id="rId13"/>
    <p:sldId id="301" r:id="rId14"/>
    <p:sldId id="307" r:id="rId15"/>
    <p:sldId id="311" r:id="rId16"/>
    <p:sldId id="321" r:id="rId17"/>
    <p:sldId id="333" r:id="rId18"/>
    <p:sldId id="318" r:id="rId19"/>
    <p:sldId id="312" r:id="rId20"/>
    <p:sldId id="313" r:id="rId21"/>
    <p:sldId id="336" r:id="rId22"/>
    <p:sldId id="314" r:id="rId23"/>
    <p:sldId id="315" r:id="rId24"/>
    <p:sldId id="305" r:id="rId25"/>
    <p:sldId id="306" r:id="rId26"/>
    <p:sldId id="322" r:id="rId27"/>
    <p:sldId id="324" r:id="rId28"/>
    <p:sldId id="325" r:id="rId29"/>
    <p:sldId id="326" r:id="rId30"/>
    <p:sldId id="323" r:id="rId31"/>
    <p:sldId id="338" r:id="rId32"/>
    <p:sldId id="339" r:id="rId33"/>
    <p:sldId id="337" r:id="rId34"/>
    <p:sldId id="308" r:id="rId35"/>
    <p:sldId id="309" r:id="rId36"/>
    <p:sldId id="280" r:id="rId37"/>
    <p:sldId id="285" r:id="rId38"/>
    <p:sldId id="310" r:id="rId39"/>
    <p:sldId id="266" r:id="rId40"/>
    <p:sldId id="330" r:id="rId41"/>
    <p:sldId id="331" r:id="rId42"/>
    <p:sldId id="298" r:id="rId43"/>
    <p:sldId id="30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Moran" initials="JM" lastIdx="2" clrIdx="0">
    <p:extLst>
      <p:ext uri="{19B8F6BF-5375-455C-9EA6-DF929625EA0E}">
        <p15:presenceInfo xmlns:p15="http://schemas.microsoft.com/office/powerpoint/2012/main" userId="1984d91358448fdd" providerId="Windows Live"/>
      </p:ext>
    </p:extLst>
  </p:cmAuthor>
  <p:cmAuthor id="2" name="Aquilino, Byron" initials="AB" lastIdx="1" clrIdx="1">
    <p:extLst>
      <p:ext uri="{19B8F6BF-5375-455C-9EA6-DF929625EA0E}">
        <p15:presenceInfo xmlns:p15="http://schemas.microsoft.com/office/powerpoint/2012/main" userId="Aquilino, Byr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DD1A1"/>
    <a:srgbClr val="41C3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78966" autoAdjust="0"/>
  </p:normalViewPr>
  <p:slideViewPr>
    <p:cSldViewPr snapToGrid="0">
      <p:cViewPr>
        <p:scale>
          <a:sx n="50" d="100"/>
          <a:sy n="50" d="100"/>
        </p:scale>
        <p:origin x="1872" y="8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Professional</a:t>
            </a:r>
            <a:r>
              <a:rPr lang="en-US" baseline="0"/>
              <a:t> Movers vs. Truck Rental: </a:t>
            </a:r>
          </a:p>
          <a:p>
            <a:pPr>
              <a:defRPr/>
            </a:pPr>
            <a:r>
              <a:rPr lang="en-US" baseline="0"/>
              <a:t>Short Distance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Sheet1!$C$1</c:f>
              <c:strCache>
                <c:ptCount val="1"/>
                <c:pt idx="0">
                  <c:v>Estimated Cost of Truck Rental (50 miles)</c:v>
                </c:pt>
              </c:strCache>
            </c:strRef>
          </c:tx>
          <c:spPr>
            <a:solidFill>
              <a:schemeClr val="accent1"/>
            </a:solidFill>
            <a:ln>
              <a:noFill/>
            </a:ln>
            <a:effectLst/>
          </c:spPr>
          <c:invertIfNegative val="0"/>
          <c:cat>
            <c:strRef>
              <c:f>Sheet1!$A$2:$A$5</c:f>
              <c:strCache>
                <c:ptCount val="4"/>
                <c:pt idx="0">
                  <c:v>1 Bedroom</c:v>
                </c:pt>
                <c:pt idx="1">
                  <c:v>2 Bedroom</c:v>
                </c:pt>
                <c:pt idx="2">
                  <c:v>3 Bedroom</c:v>
                </c:pt>
                <c:pt idx="3">
                  <c:v>4 Bedroom</c:v>
                </c:pt>
              </c:strCache>
            </c:strRef>
          </c:cat>
          <c:val>
            <c:numRef>
              <c:f>Sheet1!$C$2:$C$5</c:f>
              <c:numCache>
                <c:formatCode>"$"#,##0.00</c:formatCode>
                <c:ptCount val="4"/>
                <c:pt idx="0">
                  <c:v>130</c:v>
                </c:pt>
                <c:pt idx="1">
                  <c:v>130</c:v>
                </c:pt>
                <c:pt idx="2">
                  <c:v>140</c:v>
                </c:pt>
                <c:pt idx="3">
                  <c:v>165</c:v>
                </c:pt>
              </c:numCache>
            </c:numRef>
          </c:val>
          <c:extLst>
            <c:ext xmlns:c16="http://schemas.microsoft.com/office/drawing/2014/chart" uri="{C3380CC4-5D6E-409C-BE32-E72D297353CC}">
              <c16:uniqueId val="{00000000-2D49-4858-BE5B-00A068DAEB49}"/>
            </c:ext>
          </c:extLst>
        </c:ser>
        <c:ser>
          <c:idx val="0"/>
          <c:order val="1"/>
          <c:tx>
            <c:strRef>
              <c:f>Sheet1!$B$1</c:f>
              <c:strCache>
                <c:ptCount val="1"/>
                <c:pt idx="0">
                  <c:v>Estimated Cost of Professional Movers (50 miles)</c:v>
                </c:pt>
              </c:strCache>
            </c:strRef>
          </c:tx>
          <c:spPr>
            <a:solidFill>
              <a:schemeClr val="accent2"/>
            </a:solidFill>
            <a:ln>
              <a:noFill/>
            </a:ln>
            <a:effectLst/>
          </c:spPr>
          <c:invertIfNegative val="0"/>
          <c:cat>
            <c:strRef>
              <c:f>Sheet1!$A$2:$A$5</c:f>
              <c:strCache>
                <c:ptCount val="4"/>
                <c:pt idx="0">
                  <c:v>1 Bedroom</c:v>
                </c:pt>
                <c:pt idx="1">
                  <c:v>2 Bedroom</c:v>
                </c:pt>
                <c:pt idx="2">
                  <c:v>3 Bedroom</c:v>
                </c:pt>
                <c:pt idx="3">
                  <c:v>4 Bedroom</c:v>
                </c:pt>
              </c:strCache>
            </c:strRef>
          </c:cat>
          <c:val>
            <c:numRef>
              <c:f>Sheet1!$B$2:$B$5</c:f>
              <c:numCache>
                <c:formatCode>"$"#,##0.00</c:formatCode>
                <c:ptCount val="4"/>
                <c:pt idx="0">
                  <c:v>483.33333333333331</c:v>
                </c:pt>
                <c:pt idx="1">
                  <c:v>583.33333333333326</c:v>
                </c:pt>
                <c:pt idx="2">
                  <c:v>1175</c:v>
                </c:pt>
                <c:pt idx="3">
                  <c:v>1766.6666666666667</c:v>
                </c:pt>
              </c:numCache>
            </c:numRef>
          </c:val>
          <c:extLst>
            <c:ext xmlns:c16="http://schemas.microsoft.com/office/drawing/2014/chart" uri="{C3380CC4-5D6E-409C-BE32-E72D297353CC}">
              <c16:uniqueId val="{00000001-2D49-4858-BE5B-00A068DAEB49}"/>
            </c:ext>
          </c:extLst>
        </c:ser>
        <c:dLbls>
          <c:showLegendKey val="0"/>
          <c:showVal val="0"/>
          <c:showCatName val="0"/>
          <c:showSerName val="0"/>
          <c:showPercent val="0"/>
          <c:showBubbleSize val="0"/>
        </c:dLbls>
        <c:gapWidth val="219"/>
        <c:overlap val="-27"/>
        <c:axId val="1164173008"/>
        <c:axId val="1252642400"/>
      </c:barChart>
      <c:catAx>
        <c:axId val="1164173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2642400"/>
        <c:crosses val="autoZero"/>
        <c:auto val="1"/>
        <c:lblAlgn val="ctr"/>
        <c:lblOffset val="100"/>
        <c:noMultiLvlLbl val="0"/>
      </c:catAx>
      <c:valAx>
        <c:axId val="1252642400"/>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4173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Professional Movers vs. Truck Rental: Long Distance</a:t>
            </a:r>
            <a:endParaRPr lang="en-US">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Sheet1!$D$1</c:f>
              <c:strCache>
                <c:ptCount val="1"/>
                <c:pt idx="0">
                  <c:v>Estimated Cost of Truck Rental (450 miles)</c:v>
                </c:pt>
              </c:strCache>
            </c:strRef>
          </c:tx>
          <c:spPr>
            <a:solidFill>
              <a:schemeClr val="accent1"/>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Sheet1!$D$2:$D$7</c:f>
              <c:numCache>
                <c:formatCode>"$"#,##0.00</c:formatCode>
                <c:ptCount val="4"/>
                <c:pt idx="0">
                  <c:v>710</c:v>
                </c:pt>
                <c:pt idx="1">
                  <c:v>750</c:v>
                </c:pt>
                <c:pt idx="2">
                  <c:v>800</c:v>
                </c:pt>
                <c:pt idx="3">
                  <c:v>915</c:v>
                </c:pt>
              </c:numCache>
              <c:extLst/>
            </c:numRef>
          </c:val>
          <c:extLst>
            <c:ext xmlns:c16="http://schemas.microsoft.com/office/drawing/2014/chart" uri="{C3380CC4-5D6E-409C-BE32-E72D297353CC}">
              <c16:uniqueId val="{00000000-1A38-4562-A019-33B2756A02B5}"/>
            </c:ext>
          </c:extLst>
        </c:ser>
        <c:ser>
          <c:idx val="1"/>
          <c:order val="1"/>
          <c:tx>
            <c:strRef>
              <c:f>Sheet1!$E$1</c:f>
              <c:strCache>
                <c:ptCount val="1"/>
                <c:pt idx="0">
                  <c:v>Estimated Cost of Professional Movers (500 miles)</c:v>
                </c:pt>
              </c:strCache>
            </c:strRef>
          </c:tx>
          <c:spPr>
            <a:solidFill>
              <a:schemeClr val="accent2"/>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Sheet1!$E$2:$E$7</c:f>
              <c:numCache>
                <c:formatCode>"$"#,##0.00</c:formatCode>
                <c:ptCount val="4"/>
                <c:pt idx="0">
                  <c:v>2332</c:v>
                </c:pt>
                <c:pt idx="1">
                  <c:v>2507</c:v>
                </c:pt>
                <c:pt idx="2">
                  <c:v>4106.5</c:v>
                </c:pt>
                <c:pt idx="3">
                  <c:v>5568.5</c:v>
                </c:pt>
              </c:numCache>
              <c:extLst/>
            </c:numRef>
          </c:val>
          <c:extLst>
            <c:ext xmlns:c16="http://schemas.microsoft.com/office/drawing/2014/chart" uri="{C3380CC4-5D6E-409C-BE32-E72D297353CC}">
              <c16:uniqueId val="{00000001-1A38-4562-A019-33B2756A02B5}"/>
            </c:ext>
          </c:extLst>
        </c:ser>
        <c:dLbls>
          <c:showLegendKey val="0"/>
          <c:showVal val="0"/>
          <c:showCatName val="0"/>
          <c:showSerName val="0"/>
          <c:showPercent val="0"/>
          <c:showBubbleSize val="0"/>
        </c:dLbls>
        <c:gapWidth val="219"/>
        <c:overlap val="-27"/>
        <c:axId val="1171098768"/>
        <c:axId val="1092259920"/>
      </c:barChart>
      <c:catAx>
        <c:axId val="1171098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2259920"/>
        <c:crosses val="autoZero"/>
        <c:auto val="1"/>
        <c:lblAlgn val="ctr"/>
        <c:lblOffset val="100"/>
        <c:noMultiLvlLbl val="0"/>
      </c:catAx>
      <c:valAx>
        <c:axId val="109225992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1098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FDD-483E-97EA-45ECE3C721A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FDD-483E-97EA-45ECE3C721A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4-BFDD-483E-97EA-45ECE3C721A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E66-4D2B-9D88-8E7D71D23EF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E66-4D2B-9D88-8E7D71D23EF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0-A26B-42B4-B300-4309498A6EC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Average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Sheet1!$F$2:$F$15</c:f>
              <c:numCache>
                <c:formatCode>"$"#,##0.00</c:formatCode>
                <c:ptCount val="14"/>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numCache>
            </c:numRef>
          </c:val>
          <c:extLst>
            <c:ext xmlns:c16="http://schemas.microsoft.com/office/drawing/2014/chart" uri="{C3380CC4-5D6E-409C-BE32-E72D297353CC}">
              <c16:uniqueId val="{00000000-BCA1-4B12-8050-C84048B0F392}"/>
            </c:ext>
          </c:extLst>
        </c:ser>
        <c:ser>
          <c:idx val="1"/>
          <c:order val="1"/>
          <c:tx>
            <c:strRef>
              <c:f>Sheet1!$G$1</c:f>
              <c:strCache>
                <c:ptCount val="1"/>
                <c:pt idx="0">
                  <c:v>High Rate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Sheet1!$G$2:$G$15</c:f>
              <c:numCache>
                <c:formatCode>"$"#,##0.00</c:formatCode>
                <c:ptCount val="14"/>
                <c:pt idx="0">
                  <c:v>400</c:v>
                </c:pt>
                <c:pt idx="1">
                  <c:v>800</c:v>
                </c:pt>
                <c:pt idx="2">
                  <c:v>1200</c:v>
                </c:pt>
                <c:pt idx="3">
                  <c:v>1600</c:v>
                </c:pt>
                <c:pt idx="4">
                  <c:v>2000</c:v>
                </c:pt>
                <c:pt idx="5">
                  <c:v>2400</c:v>
                </c:pt>
                <c:pt idx="6">
                  <c:v>2800</c:v>
                </c:pt>
                <c:pt idx="7">
                  <c:v>3200</c:v>
                </c:pt>
                <c:pt idx="8">
                  <c:v>3600</c:v>
                </c:pt>
                <c:pt idx="9">
                  <c:v>4000</c:v>
                </c:pt>
                <c:pt idx="10">
                  <c:v>4400</c:v>
                </c:pt>
                <c:pt idx="11">
                  <c:v>4800</c:v>
                </c:pt>
                <c:pt idx="12">
                  <c:v>5200</c:v>
                </c:pt>
                <c:pt idx="13">
                  <c:v>5600</c:v>
                </c:pt>
              </c:numCache>
            </c:numRef>
          </c:val>
          <c:extLst>
            <c:ext xmlns:c16="http://schemas.microsoft.com/office/drawing/2014/chart" uri="{C3380CC4-5D6E-409C-BE32-E72D297353CC}">
              <c16:uniqueId val="{00000001-BCA1-4B12-8050-C84048B0F392}"/>
            </c:ext>
          </c:extLst>
        </c:ser>
        <c:dLbls>
          <c:showLegendKey val="0"/>
          <c:showVal val="0"/>
          <c:showCatName val="0"/>
          <c:showSerName val="0"/>
          <c:showPercent val="0"/>
          <c:showBubbleSize val="0"/>
        </c:dLbls>
        <c:gapWidth val="100"/>
        <c:overlap val="-24"/>
        <c:axId val="546402400"/>
        <c:axId val="421247840"/>
      </c:barChart>
      <c:catAx>
        <c:axId val="5464024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1247840"/>
        <c:crosses val="autoZero"/>
        <c:auto val="1"/>
        <c:lblAlgn val="ctr"/>
        <c:lblOffset val="100"/>
        <c:noMultiLvlLbl val="0"/>
      </c:catAx>
      <c:valAx>
        <c:axId val="42124784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640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1FE9EC-3280-4457-B12D-03E3006D90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2D2AE-7F30-4FC8-A1F9-DE0549C6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3BD548-794B-408B-8F66-C24B32BCACFC}" type="datetimeFigureOut">
              <a:rPr lang="en-US" smtClean="0"/>
              <a:t>10/3/2020</a:t>
            </a:fld>
            <a:endParaRPr lang="en-US"/>
          </a:p>
        </p:txBody>
      </p:sp>
      <p:sp>
        <p:nvSpPr>
          <p:cNvPr id="4" name="Footer Placeholder 3">
            <a:extLst>
              <a:ext uri="{FF2B5EF4-FFF2-40B4-BE49-F238E27FC236}">
                <a16:creationId xmlns:a16="http://schemas.microsoft.com/office/drawing/2014/main" id="{EE905EB5-9CFA-4A83-B18B-788815D7B6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6EAFA9-8D6E-4031-8742-094823B99B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2D2AC5-3409-4E1D-971E-CDBA32D4B3C0}" type="slidenum">
              <a:rPr lang="en-US" smtClean="0"/>
              <a:t>‹#›</a:t>
            </a:fld>
            <a:endParaRPr lang="en-US"/>
          </a:p>
        </p:txBody>
      </p:sp>
    </p:spTree>
    <p:extLst>
      <p:ext uri="{BB962C8B-B14F-4D97-AF65-F5344CB8AC3E}">
        <p14:creationId xmlns:p14="http://schemas.microsoft.com/office/powerpoint/2010/main" val="11163329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5AFDD-C424-4089-9AFF-3F96C50F8002}" type="datetimeFigureOut">
              <a:rPr lang="en-US" smtClean="0"/>
              <a:t>10/3/2020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AEDE9-5883-4CB4-BB67-A64A6F014F92}" type="slidenum">
              <a:rPr lang="en-US" smtClean="0"/>
              <a:t>‹#›</a:t>
            </a:fld>
            <a:endParaRPr lang="en-US"/>
          </a:p>
        </p:txBody>
      </p:sp>
    </p:spTree>
    <p:extLst>
      <p:ext uri="{BB962C8B-B14F-4D97-AF65-F5344CB8AC3E}">
        <p14:creationId xmlns:p14="http://schemas.microsoft.com/office/powerpoint/2010/main" val="258190191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1</a:t>
            </a:fld>
            <a:endParaRPr lang="en-US"/>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85101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11</a:t>
            </a:fld>
            <a:endParaRPr lang="en-US"/>
          </a:p>
        </p:txBody>
      </p:sp>
      <p:sp>
        <p:nvSpPr>
          <p:cNvPr id="5" name="Footer Placeholder 4">
            <a:extLst>
              <a:ext uri="{FF2B5EF4-FFF2-40B4-BE49-F238E27FC236}">
                <a16:creationId xmlns:a16="http://schemas.microsoft.com/office/drawing/2014/main" id="{73760EF4-01FC-4918-9225-BBB211077C7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35138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12</a:t>
            </a:fld>
            <a:endParaRPr lang="en-US"/>
          </a:p>
        </p:txBody>
      </p:sp>
      <p:sp>
        <p:nvSpPr>
          <p:cNvPr id="5" name="Footer Placeholder 4">
            <a:extLst>
              <a:ext uri="{FF2B5EF4-FFF2-40B4-BE49-F238E27FC236}">
                <a16:creationId xmlns:a16="http://schemas.microsoft.com/office/drawing/2014/main" id="{4C2C6813-48CF-41E0-B211-C5F14A641F3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5218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13</a:t>
            </a:fld>
            <a:endParaRPr lang="en-US"/>
          </a:p>
        </p:txBody>
      </p:sp>
      <p:sp>
        <p:nvSpPr>
          <p:cNvPr id="5" name="Footer Placeholder 4">
            <a:extLst>
              <a:ext uri="{FF2B5EF4-FFF2-40B4-BE49-F238E27FC236}">
                <a16:creationId xmlns:a16="http://schemas.microsoft.com/office/drawing/2014/main" id="{AE6899EF-ABCC-448C-9CC1-B2AC4A1355B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6043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14</a:t>
            </a:fld>
            <a:endParaRPr lang="en-US"/>
          </a:p>
        </p:txBody>
      </p:sp>
      <p:sp>
        <p:nvSpPr>
          <p:cNvPr id="5" name="Footer Placeholder 4">
            <a:extLst>
              <a:ext uri="{FF2B5EF4-FFF2-40B4-BE49-F238E27FC236}">
                <a16:creationId xmlns:a16="http://schemas.microsoft.com/office/drawing/2014/main" id="{44DB0D7F-1FB9-4644-83DC-3F757F44B21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06864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15</a:t>
            </a:fld>
            <a:endParaRPr lang="en-US"/>
          </a:p>
        </p:txBody>
      </p:sp>
      <p:sp>
        <p:nvSpPr>
          <p:cNvPr id="5" name="Footer Placeholder 4">
            <a:extLst>
              <a:ext uri="{FF2B5EF4-FFF2-40B4-BE49-F238E27FC236}">
                <a16:creationId xmlns:a16="http://schemas.microsoft.com/office/drawing/2014/main" id="{F165219A-8BAD-489B-B5DE-8E33D1A8DF2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32450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16</a:t>
            </a:fld>
            <a:endParaRPr lang="en-US"/>
          </a:p>
        </p:txBody>
      </p:sp>
    </p:spTree>
    <p:extLst>
      <p:ext uri="{BB962C8B-B14F-4D97-AF65-F5344CB8AC3E}">
        <p14:creationId xmlns:p14="http://schemas.microsoft.com/office/powerpoint/2010/main" val="2277414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17</a:t>
            </a:fld>
            <a:endParaRPr lang="en-US"/>
          </a:p>
        </p:txBody>
      </p:sp>
      <p:sp>
        <p:nvSpPr>
          <p:cNvPr id="5" name="Footer Placeholder 4">
            <a:extLst>
              <a:ext uri="{FF2B5EF4-FFF2-40B4-BE49-F238E27FC236}">
                <a16:creationId xmlns:a16="http://schemas.microsoft.com/office/drawing/2014/main" id="{06E0EFC9-0839-4349-961D-163B544485F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81428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18</a:t>
            </a:fld>
            <a:endParaRPr lang="en-US"/>
          </a:p>
        </p:txBody>
      </p:sp>
      <p:sp>
        <p:nvSpPr>
          <p:cNvPr id="5" name="Footer Placeholder 4">
            <a:extLst>
              <a:ext uri="{FF2B5EF4-FFF2-40B4-BE49-F238E27FC236}">
                <a16:creationId xmlns:a16="http://schemas.microsoft.com/office/drawing/2014/main" id="{625A5CA5-D997-4501-9CD9-4F6882944A5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15467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19</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62150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20</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96476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 animated version of the previous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2</a:t>
            </a:fld>
            <a:endParaRPr lang="en-US"/>
          </a:p>
        </p:txBody>
      </p:sp>
      <p:sp>
        <p:nvSpPr>
          <p:cNvPr id="5" name="Footer Placeholder 4">
            <a:extLst>
              <a:ext uri="{FF2B5EF4-FFF2-40B4-BE49-F238E27FC236}">
                <a16:creationId xmlns:a16="http://schemas.microsoft.com/office/drawing/2014/main" id="{B8E75B09-9AE3-4B59-8E33-312B36F858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567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23</a:t>
            </a:fld>
            <a:endParaRPr lang="en-US"/>
          </a:p>
        </p:txBody>
      </p:sp>
      <p:sp>
        <p:nvSpPr>
          <p:cNvPr id="5" name="Footer Placeholder 4">
            <a:extLst>
              <a:ext uri="{FF2B5EF4-FFF2-40B4-BE49-F238E27FC236}">
                <a16:creationId xmlns:a16="http://schemas.microsoft.com/office/drawing/2014/main" id="{ECFCE83E-FB61-4E7B-9280-87B22DB8AD2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99096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24</a:t>
            </a:fld>
            <a:endParaRPr lang="en-US"/>
          </a:p>
        </p:txBody>
      </p:sp>
      <p:sp>
        <p:nvSpPr>
          <p:cNvPr id="5" name="Footer Placeholder 4">
            <a:extLst>
              <a:ext uri="{FF2B5EF4-FFF2-40B4-BE49-F238E27FC236}">
                <a16:creationId xmlns:a16="http://schemas.microsoft.com/office/drawing/2014/main" id="{AA260B51-6334-4940-9F42-20562345DD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62429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25</a:t>
            </a:fld>
            <a:endParaRPr lang="en-US"/>
          </a:p>
        </p:txBody>
      </p:sp>
      <p:sp>
        <p:nvSpPr>
          <p:cNvPr id="5" name="Footer Placeholder 4">
            <a:extLst>
              <a:ext uri="{FF2B5EF4-FFF2-40B4-BE49-F238E27FC236}">
                <a16:creationId xmlns:a16="http://schemas.microsoft.com/office/drawing/2014/main" id="{B920CE3A-8DEF-4B22-9F58-2C49BADC853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53888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29</a:t>
            </a:fld>
            <a:endParaRPr lang="en-US"/>
          </a:p>
        </p:txBody>
      </p:sp>
      <p:sp>
        <p:nvSpPr>
          <p:cNvPr id="5" name="Footer Placeholder 4">
            <a:extLst>
              <a:ext uri="{FF2B5EF4-FFF2-40B4-BE49-F238E27FC236}">
                <a16:creationId xmlns:a16="http://schemas.microsoft.com/office/drawing/2014/main" id="{FCE99421-DBE7-4D50-8158-69691FCEDFE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17564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33</a:t>
            </a:fld>
            <a:endParaRPr lang="en-US"/>
          </a:p>
        </p:txBody>
      </p:sp>
      <p:sp>
        <p:nvSpPr>
          <p:cNvPr id="5" name="Footer Placeholder 4">
            <a:extLst>
              <a:ext uri="{FF2B5EF4-FFF2-40B4-BE49-F238E27FC236}">
                <a16:creationId xmlns:a16="http://schemas.microsoft.com/office/drawing/2014/main" id="{B20169D8-2638-472A-B5DD-38878CB2AC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72611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34</a:t>
            </a:fld>
            <a:endParaRPr lang="en-US"/>
          </a:p>
        </p:txBody>
      </p:sp>
      <p:sp>
        <p:nvSpPr>
          <p:cNvPr id="5" name="Footer Placeholder 4">
            <a:extLst>
              <a:ext uri="{FF2B5EF4-FFF2-40B4-BE49-F238E27FC236}">
                <a16:creationId xmlns:a16="http://schemas.microsoft.com/office/drawing/2014/main" id="{C61EE952-33BC-44A6-A240-A90F37957CE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15168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35</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467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36</a:t>
            </a:fld>
            <a:endParaRPr lang="en-US"/>
          </a:p>
        </p:txBody>
      </p:sp>
      <p:sp>
        <p:nvSpPr>
          <p:cNvPr id="5" name="Footer Placeholder 4">
            <a:extLst>
              <a:ext uri="{FF2B5EF4-FFF2-40B4-BE49-F238E27FC236}">
                <a16:creationId xmlns:a16="http://schemas.microsoft.com/office/drawing/2014/main" id="{1CB62AD3-ECA2-4A52-B82F-5B2BE8E3313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20218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37</a:t>
            </a:fld>
            <a:endParaRPr lang="en-US"/>
          </a:p>
        </p:txBody>
      </p:sp>
      <p:sp>
        <p:nvSpPr>
          <p:cNvPr id="5" name="Footer Placeholder 4">
            <a:extLst>
              <a:ext uri="{FF2B5EF4-FFF2-40B4-BE49-F238E27FC236}">
                <a16:creationId xmlns:a16="http://schemas.microsoft.com/office/drawing/2014/main" id="{568C5489-6DF4-45B4-A968-EF88F13323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22609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38</a:t>
            </a:fld>
            <a:endParaRPr lang="en-US"/>
          </a:p>
        </p:txBody>
      </p:sp>
      <p:sp>
        <p:nvSpPr>
          <p:cNvPr id="5" name="Footer Placeholder 4">
            <a:extLst>
              <a:ext uri="{FF2B5EF4-FFF2-40B4-BE49-F238E27FC236}">
                <a16:creationId xmlns:a16="http://schemas.microsoft.com/office/drawing/2014/main" id="{BAD4E249-56A6-4D7A-8E27-3B552EF6D56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90430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a:t>
            </a:fld>
            <a:endParaRPr lang="en-US"/>
          </a:p>
        </p:txBody>
      </p:sp>
      <p:sp>
        <p:nvSpPr>
          <p:cNvPr id="5" name="Footer Placeholder 4">
            <a:extLst>
              <a:ext uri="{FF2B5EF4-FFF2-40B4-BE49-F238E27FC236}">
                <a16:creationId xmlns:a16="http://schemas.microsoft.com/office/drawing/2014/main" id="{9617EFA0-0734-451A-B2A6-2E9ECE7657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29911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39</a:t>
            </a:fld>
            <a:endParaRPr lang="en-US"/>
          </a:p>
        </p:txBody>
      </p:sp>
    </p:spTree>
    <p:extLst>
      <p:ext uri="{BB962C8B-B14F-4D97-AF65-F5344CB8AC3E}">
        <p14:creationId xmlns:p14="http://schemas.microsoft.com/office/powerpoint/2010/main" val="732657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40</a:t>
            </a:fld>
            <a:endParaRPr lang="en-US"/>
          </a:p>
        </p:txBody>
      </p:sp>
    </p:spTree>
    <p:extLst>
      <p:ext uri="{BB962C8B-B14F-4D97-AF65-F5344CB8AC3E}">
        <p14:creationId xmlns:p14="http://schemas.microsoft.com/office/powerpoint/2010/main" val="2764409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41</a:t>
            </a:fld>
            <a:endParaRPr lang="en-US"/>
          </a:p>
        </p:txBody>
      </p:sp>
      <p:sp>
        <p:nvSpPr>
          <p:cNvPr id="5" name="Footer Placeholder 4">
            <a:extLst>
              <a:ext uri="{FF2B5EF4-FFF2-40B4-BE49-F238E27FC236}">
                <a16:creationId xmlns:a16="http://schemas.microsoft.com/office/drawing/2014/main" id="{E8623F52-20B2-4B20-91BD-428FDEA24C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84131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42</a:t>
            </a:fld>
            <a:endParaRPr lang="en-US"/>
          </a:p>
        </p:txBody>
      </p:sp>
      <p:sp>
        <p:nvSpPr>
          <p:cNvPr id="5" name="Footer Placeholder 4">
            <a:extLst>
              <a:ext uri="{FF2B5EF4-FFF2-40B4-BE49-F238E27FC236}">
                <a16:creationId xmlns:a16="http://schemas.microsoft.com/office/drawing/2014/main" id="{E0EB20FF-7991-4933-9A68-B7190620003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1951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a:t>
            </a:fld>
            <a:endParaRPr lang="en-US"/>
          </a:p>
        </p:txBody>
      </p:sp>
      <p:sp>
        <p:nvSpPr>
          <p:cNvPr id="5" name="Footer Placeholder 4">
            <a:extLst>
              <a:ext uri="{FF2B5EF4-FFF2-40B4-BE49-F238E27FC236}">
                <a16:creationId xmlns:a16="http://schemas.microsoft.com/office/drawing/2014/main" id="{F533166C-9F6C-4BB7-9E8F-5FAD9E2A88D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8205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5</a:t>
            </a:fld>
            <a:endParaRPr lang="en-US"/>
          </a:p>
        </p:txBody>
      </p:sp>
    </p:spTree>
    <p:extLst>
      <p:ext uri="{BB962C8B-B14F-4D97-AF65-F5344CB8AC3E}">
        <p14:creationId xmlns:p14="http://schemas.microsoft.com/office/powerpoint/2010/main" val="235505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https://www.hireahelper.com/movers-academy/on-the-job/estimating-job-times/</a:t>
            </a:r>
          </a:p>
          <a:p>
            <a:r>
              <a:rPr lang="en-US" dirty="0"/>
              <a:t>https://www.uhaul.com/Reservations/RatesTrucks/</a:t>
            </a:r>
          </a:p>
          <a:p>
            <a:r>
              <a:rPr lang="en-US" dirty="0"/>
              <a:t>https://www.move.org/average-cost-truck-rental/</a:t>
            </a:r>
          </a:p>
          <a:p>
            <a:r>
              <a:rPr lang="en-US" dirty="0"/>
              <a:t>https://www.victoryvan.com/moving-and-storage/how-long-takes-move-new-house</a:t>
            </a:r>
          </a:p>
          <a:p>
            <a:r>
              <a:rPr lang="en-US" dirty="0"/>
              <a:t>https://www.movers.com/moving-guides/moving-four-bedroom-house-costs.html</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7</a:t>
            </a:fld>
            <a:endParaRPr lang="en-US"/>
          </a:p>
        </p:txBody>
      </p:sp>
    </p:spTree>
    <p:extLst>
      <p:ext uri="{BB962C8B-B14F-4D97-AF65-F5344CB8AC3E}">
        <p14:creationId xmlns:p14="http://schemas.microsoft.com/office/powerpoint/2010/main" val="3890867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8</a:t>
            </a:fld>
            <a:endParaRPr lang="en-US"/>
          </a:p>
        </p:txBody>
      </p:sp>
      <p:sp>
        <p:nvSpPr>
          <p:cNvPr id="5" name="Footer Placeholder 4">
            <a:extLst>
              <a:ext uri="{FF2B5EF4-FFF2-40B4-BE49-F238E27FC236}">
                <a16:creationId xmlns:a16="http://schemas.microsoft.com/office/drawing/2014/main" id="{3BD51A26-3431-4920-8D0A-76DDDA05ECB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0947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9</a:t>
            </a:fld>
            <a:endParaRPr lang="en-US"/>
          </a:p>
        </p:txBody>
      </p:sp>
      <p:sp>
        <p:nvSpPr>
          <p:cNvPr id="5" name="Footer Placeholder 4">
            <a:extLst>
              <a:ext uri="{FF2B5EF4-FFF2-40B4-BE49-F238E27FC236}">
                <a16:creationId xmlns:a16="http://schemas.microsoft.com/office/drawing/2014/main" id="{1D207F31-DCAA-49AD-829F-57995ABDD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415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10</a:t>
            </a:fld>
            <a:endParaRPr lang="en-US"/>
          </a:p>
        </p:txBody>
      </p:sp>
      <p:sp>
        <p:nvSpPr>
          <p:cNvPr id="5" name="Footer Placeholder 4">
            <a:extLst>
              <a:ext uri="{FF2B5EF4-FFF2-40B4-BE49-F238E27FC236}">
                <a16:creationId xmlns:a16="http://schemas.microsoft.com/office/drawing/2014/main" id="{3FAADE9F-EB8F-4253-846C-AA05802CF03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65915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10/3/2020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90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10/3/2020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73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10/3/2020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276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75D-93ED-4805-AB96-4F4AAB9B2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8D407-4B09-4B33-B894-82EF89709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750F34F4-05A9-408A-AE91-4B4CE82A54AF}"/>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5D30F88-1B4B-4A07-B77F-263C42A62537}" type="datetime1">
              <a:rPr lang="en-US" smtClean="0"/>
              <a:t>10/3/2020</a:t>
            </a:fld>
            <a:endParaRPr lang="en-US" dirty="0"/>
          </a:p>
        </p:txBody>
      </p:sp>
      <p:sp>
        <p:nvSpPr>
          <p:cNvPr id="8" name="Footer Placeholder 4">
            <a:extLst>
              <a:ext uri="{FF2B5EF4-FFF2-40B4-BE49-F238E27FC236}">
                <a16:creationId xmlns:a16="http://schemas.microsoft.com/office/drawing/2014/main" id="{BBAD3104-62FC-48A3-AC23-AA5D7B0BEF3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DCFC542-7CFF-4B53-A2F4-22229F71D96C}"/>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192177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2A7-E7D9-4241-AEF9-4AC31930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2DDD-EA50-4E5C-A40C-6D82AC6E9D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24416D8-589B-4ADF-B849-F6A8DDFB2EE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C7809EE-2C7F-4C6F-8324-6FF2E006F1B2}" type="datetime1">
              <a:rPr lang="en-US" smtClean="0"/>
              <a:t>10/3/2020</a:t>
            </a:fld>
            <a:endParaRPr lang="en-US" dirty="0"/>
          </a:p>
        </p:txBody>
      </p:sp>
      <p:sp>
        <p:nvSpPr>
          <p:cNvPr id="8" name="Footer Placeholder 4">
            <a:extLst>
              <a:ext uri="{FF2B5EF4-FFF2-40B4-BE49-F238E27FC236}">
                <a16:creationId xmlns:a16="http://schemas.microsoft.com/office/drawing/2014/main" id="{D9646D69-C5F3-4E53-B918-624AC978A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EA8E5963-1D7A-4409-A209-49E5960FCDC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90103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B0DC-D4D2-4AEA-A3BF-E699B04FC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BFF5D-ECFC-45FB-A6FA-75198524A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FB5FF85C-D2E3-426E-8441-A57DB427A270}"/>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80EB36C-1C7C-427F-A860-2936EE50941B}" type="datetime1">
              <a:rPr lang="en-US" smtClean="0"/>
              <a:t>10/3/2020</a:t>
            </a:fld>
            <a:endParaRPr lang="en-US" dirty="0"/>
          </a:p>
        </p:txBody>
      </p:sp>
      <p:sp>
        <p:nvSpPr>
          <p:cNvPr id="8" name="Footer Placeholder 4">
            <a:extLst>
              <a:ext uri="{FF2B5EF4-FFF2-40B4-BE49-F238E27FC236}">
                <a16:creationId xmlns:a16="http://schemas.microsoft.com/office/drawing/2014/main" id="{3A063693-A82A-479C-8850-47C545DA73D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B12B2D75-84C3-429B-B5EE-841CBAFF118E}"/>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3556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14A9-C699-440F-A55D-27C510C07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221DB-8489-4B1F-B5FC-B19E4A77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2AE4E-526A-4929-8615-891CE445F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57A58527-1510-4544-BF18-FB3611275084}"/>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18185869-480E-4554-BD94-3B706AFC0D55}" type="datetime1">
              <a:rPr lang="en-US" smtClean="0"/>
              <a:t>10/3/2020</a:t>
            </a:fld>
            <a:endParaRPr lang="en-US" dirty="0"/>
          </a:p>
        </p:txBody>
      </p:sp>
      <p:sp>
        <p:nvSpPr>
          <p:cNvPr id="9" name="Footer Placeholder 4">
            <a:extLst>
              <a:ext uri="{FF2B5EF4-FFF2-40B4-BE49-F238E27FC236}">
                <a16:creationId xmlns:a16="http://schemas.microsoft.com/office/drawing/2014/main" id="{BC38FE03-33B3-4415-9023-18F2747AE70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6A5870DE-E660-4A07-BB79-927308BF2DE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5214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9768-1054-44E9-9139-F72CB74CC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E806-8126-4FD5-90F6-2EAED8AA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20108-5FFC-4691-A2BA-AB8341386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EF4CE-DACA-4CBF-82DD-378A7365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A2E8D-B576-4E91-A6BF-61203555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B9570333-33C3-4955-8661-512FDE9A399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9432B49-A6C6-437E-A7C6-98580B37B510}" type="datetime1">
              <a:rPr lang="en-US" smtClean="0"/>
              <a:t>10/3/2020</a:t>
            </a:fld>
            <a:endParaRPr lang="en-US" dirty="0"/>
          </a:p>
        </p:txBody>
      </p:sp>
      <p:sp>
        <p:nvSpPr>
          <p:cNvPr id="11" name="Footer Placeholder 4">
            <a:extLst>
              <a:ext uri="{FF2B5EF4-FFF2-40B4-BE49-F238E27FC236}">
                <a16:creationId xmlns:a16="http://schemas.microsoft.com/office/drawing/2014/main" id="{4C0850E3-B97B-49B7-AD87-B8F4AE0A8B2C}"/>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2" name="Slide Number Placeholder 5">
            <a:extLst>
              <a:ext uri="{FF2B5EF4-FFF2-40B4-BE49-F238E27FC236}">
                <a16:creationId xmlns:a16="http://schemas.microsoft.com/office/drawing/2014/main" id="{A99F9988-A2E5-4714-8CCC-2DB41F2D99E9}"/>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28464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D99-2F92-4248-B4FF-3BC1EF577317}"/>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56B351EA-37B9-4B66-9CB9-67B66884A256}"/>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325FE-F868-4092-9EA0-F1A994CB37F7}" type="datetime1">
              <a:rPr lang="en-US" smtClean="0"/>
              <a:t>10/3/2020</a:t>
            </a:fld>
            <a:endParaRPr lang="en-US" dirty="0"/>
          </a:p>
        </p:txBody>
      </p:sp>
      <p:sp>
        <p:nvSpPr>
          <p:cNvPr id="7" name="Footer Placeholder 4">
            <a:extLst>
              <a:ext uri="{FF2B5EF4-FFF2-40B4-BE49-F238E27FC236}">
                <a16:creationId xmlns:a16="http://schemas.microsoft.com/office/drawing/2014/main" id="{ECB20882-1B45-4B53-8769-9E298F10C544}"/>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8" name="Slide Number Placeholder 5">
            <a:extLst>
              <a:ext uri="{FF2B5EF4-FFF2-40B4-BE49-F238E27FC236}">
                <a16:creationId xmlns:a16="http://schemas.microsoft.com/office/drawing/2014/main" id="{195C1219-A987-45E9-A1FA-7F16D5846087}"/>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965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A831B05D-5456-4604-9156-D15FAA410A52}"/>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4AEE16B-B9B8-4979-AF33-B3CED2AC82AF}" type="datetime1">
              <a:rPr lang="en-US" smtClean="0"/>
              <a:t>10/3/2020</a:t>
            </a:fld>
            <a:endParaRPr lang="en-US" dirty="0"/>
          </a:p>
        </p:txBody>
      </p:sp>
      <p:sp>
        <p:nvSpPr>
          <p:cNvPr id="6" name="Footer Placeholder 4">
            <a:extLst>
              <a:ext uri="{FF2B5EF4-FFF2-40B4-BE49-F238E27FC236}">
                <a16:creationId xmlns:a16="http://schemas.microsoft.com/office/drawing/2014/main" id="{F71CCB1C-FCA3-4AC0-9773-41183D78191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7" name="Slide Number Placeholder 5">
            <a:extLst>
              <a:ext uri="{FF2B5EF4-FFF2-40B4-BE49-F238E27FC236}">
                <a16:creationId xmlns:a16="http://schemas.microsoft.com/office/drawing/2014/main" id="{FE69628E-FC4B-485B-A2D3-DD56620BED0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227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52A-B0B4-4B5E-9684-61FFB8CAA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07799-F9A1-4AE7-8572-93A7BC41F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B381C-D86E-421F-9790-B79D5DFEB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0F71C792-F634-4FDE-A250-9EDE6629A93D}"/>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7DC47BB0-7D4E-4AC4-98F3-C0A4D3A2C30B}" type="datetime1">
              <a:rPr lang="en-US" smtClean="0"/>
              <a:t>10/3/2020</a:t>
            </a:fld>
            <a:endParaRPr lang="en-US" dirty="0"/>
          </a:p>
        </p:txBody>
      </p:sp>
      <p:sp>
        <p:nvSpPr>
          <p:cNvPr id="9" name="Footer Placeholder 4">
            <a:extLst>
              <a:ext uri="{FF2B5EF4-FFF2-40B4-BE49-F238E27FC236}">
                <a16:creationId xmlns:a16="http://schemas.microsoft.com/office/drawing/2014/main" id="{905A4C81-6893-491C-B26F-DE51E1A021C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343416D0-1C7A-4A9D-921C-040BD3D9F67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61269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10/3/2020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410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59D-AEF6-4572-95B4-ACDA85054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4821-18FC-47F3-8B3B-3023BEA63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358FE-A47D-4389-98C7-273BB3DE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D07E0853-CD9B-459A-84F9-A1C9EEA2674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334D69B-4172-4775-A356-0EC89969D293}" type="datetime1">
              <a:rPr lang="en-US" smtClean="0"/>
              <a:t>10/3/2020</a:t>
            </a:fld>
            <a:endParaRPr lang="en-US" dirty="0"/>
          </a:p>
        </p:txBody>
      </p:sp>
      <p:sp>
        <p:nvSpPr>
          <p:cNvPr id="9" name="Footer Placeholder 4">
            <a:extLst>
              <a:ext uri="{FF2B5EF4-FFF2-40B4-BE49-F238E27FC236}">
                <a16:creationId xmlns:a16="http://schemas.microsoft.com/office/drawing/2014/main" id="{32D8A7D8-BF86-4C63-8805-1E3F82E84996}"/>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764B8D5F-CF75-473C-B91B-19D89E7286D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978466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EACF-1309-4EA9-BA22-64CA01D1EC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1B7C9-3D1F-4AF9-9342-6CAF9C6F4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FF776AB-48CD-4905-B2CB-31A3F54B0584}"/>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E92789ED-F9F2-4804-8CDB-C1C74A7642C2}" type="datetime1">
              <a:rPr lang="en-US" smtClean="0"/>
              <a:t>10/3/2020</a:t>
            </a:fld>
            <a:endParaRPr lang="en-US" dirty="0"/>
          </a:p>
        </p:txBody>
      </p:sp>
      <p:sp>
        <p:nvSpPr>
          <p:cNvPr id="8" name="Footer Placeholder 4">
            <a:extLst>
              <a:ext uri="{FF2B5EF4-FFF2-40B4-BE49-F238E27FC236}">
                <a16:creationId xmlns:a16="http://schemas.microsoft.com/office/drawing/2014/main" id="{F4C88915-EED6-409D-AAB8-8BA2E5F12D1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4834DFF7-44EA-4C14-8B19-EFB139455AB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804115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19EC9-280F-46D8-B3DE-5A04BB1B4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D993-1AE6-41EC-B34C-5C07022BC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394D265-045F-4D4F-827D-C2B2927445D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CB0C0543-87DD-49EC-AB68-B0AEF2E34064}" type="datetime1">
              <a:rPr lang="en-US" smtClean="0"/>
              <a:t>10/3/2020</a:t>
            </a:fld>
            <a:endParaRPr lang="en-US" dirty="0"/>
          </a:p>
        </p:txBody>
      </p:sp>
      <p:sp>
        <p:nvSpPr>
          <p:cNvPr id="8" name="Footer Placeholder 4">
            <a:extLst>
              <a:ext uri="{FF2B5EF4-FFF2-40B4-BE49-F238E27FC236}">
                <a16:creationId xmlns:a16="http://schemas.microsoft.com/office/drawing/2014/main" id="{A5B0E232-107C-4230-9488-C789414E82B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47621C4-369D-4937-AA19-73370C98C560}"/>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21272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10/3/2020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6882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10/3/2020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818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10/3/2020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3832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10/3/2020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94893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10/3/2020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13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10/3/2020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1177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10/3/2020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0163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10/3/2020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7748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6DD1A1"/>
            </a:gs>
            <a:gs pos="31000">
              <a:schemeClr val="bg1"/>
            </a:gs>
          </a:gsLst>
          <a:lin ang="162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75CD2-A87F-40EA-9541-8596D9C4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FCA9BD-0E46-4F53-B3EF-46FBA2C60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id="{8FFC406F-C40E-4A41-A338-2644963B9B2D}"/>
              </a:ext>
            </a:extLst>
          </p:cNvPr>
          <p:cNvGrpSpPr/>
          <p:nvPr userDrawn="1"/>
        </p:nvGrpSpPr>
        <p:grpSpPr>
          <a:xfrm>
            <a:off x="144518" y="6054732"/>
            <a:ext cx="693682" cy="695310"/>
            <a:chOff x="144518" y="6054732"/>
            <a:chExt cx="693682" cy="695310"/>
          </a:xfrm>
        </p:grpSpPr>
        <p:sp>
          <p:nvSpPr>
            <p:cNvPr id="9" name="Rectangle: Rounded Corners 8">
              <a:extLst>
                <a:ext uri="{FF2B5EF4-FFF2-40B4-BE49-F238E27FC236}">
                  <a16:creationId xmlns:a16="http://schemas.microsoft.com/office/drawing/2014/main" id="{48154539-86F5-41BC-B90C-1A3FFF730BBA}"/>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209B771-6B4F-4883-9080-EE4FA80AD113}"/>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5B86277-A3F4-4BCF-BB5C-B15AAADDBDC7}"/>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03E4E-7618-4D2A-9521-72D31A4E05C1}"/>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EC8961-FA18-487B-82EB-EF7C37ED451C}"/>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5052D6-A86C-4D7B-A71C-551A63E1CAAC}"/>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Date Placeholder 3">
            <a:extLst>
              <a:ext uri="{FF2B5EF4-FFF2-40B4-BE49-F238E27FC236}">
                <a16:creationId xmlns:a16="http://schemas.microsoft.com/office/drawing/2014/main" id="{87DA315D-D455-48F5-9E24-4C712CE6B96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0BC1EE22-2C6E-4990-AE66-89D071FFB478}" type="datetime1">
              <a:rPr lang="en-US" smtClean="0"/>
              <a:t>10/3/2020</a:t>
            </a:fld>
            <a:endParaRPr lang="en-US" dirty="0"/>
          </a:p>
        </p:txBody>
      </p:sp>
      <p:sp>
        <p:nvSpPr>
          <p:cNvPr id="29" name="Footer Placeholder 4">
            <a:extLst>
              <a:ext uri="{FF2B5EF4-FFF2-40B4-BE49-F238E27FC236}">
                <a16:creationId xmlns:a16="http://schemas.microsoft.com/office/drawing/2014/main" id="{E95BE382-45AF-41F9-AAC7-1E1842BB607F}"/>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30" name="Slide Number Placeholder 5">
            <a:extLst>
              <a:ext uri="{FF2B5EF4-FFF2-40B4-BE49-F238E27FC236}">
                <a16:creationId xmlns:a16="http://schemas.microsoft.com/office/drawing/2014/main" id="{39E19D39-27A1-42B5-8824-0B672AD2C89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53699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hayesbc.com/causes-of-trailer-sway-and-how-to-prevent-them/"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 Id="rId9"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www.movebuddha.com/blog/moving-industry-statistic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www.article.com/blog/top-5-moving-mistakes/"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ensketruckrental.com/renting-from-penske/how-to-load-a-moving-truck/"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fld id="{CFB66F7B-0A51-4CB1-ACC4-2B31ADC04880}" type="datetime1">
              <a:rPr lang="en-US" sz="2000" b="1"/>
              <a:t>10/3/2020</a:t>
            </a:fld>
            <a:endParaRPr lang="en-US" sz="2000" b="1" dirty="0"/>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1500863" y="4289413"/>
            <a:ext cx="9187870" cy="412092"/>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spc="300" dirty="0"/>
              <a:t>Using AI and Computer Vision to </a:t>
            </a:r>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1662678"/>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272600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CB932C4-B776-4082-A12E-5B3352BFBE14}"/>
              </a:ext>
            </a:extLst>
          </p:cNvPr>
          <p:cNvSpPr>
            <a:spLocks noGrp="1"/>
          </p:cNvSpPr>
          <p:nvPr>
            <p:ph type="dt" sz="half" idx="2"/>
          </p:nvPr>
        </p:nvSpPr>
        <p:spPr/>
        <p:txBody>
          <a:bodyPr/>
          <a:lstStyle/>
          <a:p>
            <a:fld id="{1C2125F0-7FA3-469A-A5F3-97A56482F02B}" type="datetime1">
              <a:rPr lang="en-US" smtClean="0"/>
              <a:t>10/3/2020</a:t>
            </a:fld>
            <a:endParaRPr lang="en-US" dirty="0"/>
          </a:p>
        </p:txBody>
      </p:sp>
      <p:sp>
        <p:nvSpPr>
          <p:cNvPr id="7" name="Footer Placeholder 6">
            <a:extLst>
              <a:ext uri="{FF2B5EF4-FFF2-40B4-BE49-F238E27FC236}">
                <a16:creationId xmlns:a16="http://schemas.microsoft.com/office/drawing/2014/main" id="{85B12E5F-44DB-468D-AEE8-1B4230C0A00A}"/>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10</a:t>
            </a:fld>
            <a:endParaRPr lang="en-US"/>
          </a:p>
        </p:txBody>
      </p:sp>
      <p:sp>
        <p:nvSpPr>
          <p:cNvPr id="4" name="Title 3">
            <a:extLst>
              <a:ext uri="{FF2B5EF4-FFF2-40B4-BE49-F238E27FC236}">
                <a16:creationId xmlns:a16="http://schemas.microsoft.com/office/drawing/2014/main" id="{E6002CA2-56F8-417D-95B9-4CBE92F59CA7}"/>
              </a:ext>
            </a:extLst>
          </p:cNvPr>
          <p:cNvSpPr>
            <a:spLocks noGrp="1"/>
          </p:cNvSpPr>
          <p:nvPr>
            <p:ph type="title" idx="4294967295"/>
          </p:nvPr>
        </p:nvSpPr>
        <p:spPr>
          <a:xfrm>
            <a:off x="838200" y="2766219"/>
            <a:ext cx="10515600" cy="1325562"/>
          </a:xfrm>
        </p:spPr>
        <p:txBody>
          <a:bodyPr>
            <a:noAutofit/>
          </a:bodyPr>
          <a:lstStyle/>
          <a:p>
            <a:pPr algn="ctr"/>
            <a:r>
              <a:rPr lang="en-US" sz="3200" dirty="0">
                <a:solidFill>
                  <a:srgbClr val="6DD1A1"/>
                </a:solidFill>
              </a:rPr>
              <a:t>Poor packing can result in property damage and in the worst case, a car accident. An estimated 50,000 accidents related to trailer towing occur each year.</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00CC1EC6-EAE1-4059-B775-0AD1F8254B58}"/>
              </a:ext>
            </a:extLst>
          </p:cNvPr>
          <p:cNvSpPr/>
          <p:nvPr/>
        </p:nvSpPr>
        <p:spPr>
          <a:xfrm>
            <a:off x="10522953" y="5942568"/>
            <a:ext cx="1669047"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Hayesbc.com</a:t>
            </a:r>
            <a:endParaRPr lang="en-US" dirty="0">
              <a:solidFill>
                <a:schemeClr val="bg1"/>
              </a:solidFill>
            </a:endParaRPr>
          </a:p>
        </p:txBody>
      </p:sp>
    </p:spTree>
    <p:extLst>
      <p:ext uri="{BB962C8B-B14F-4D97-AF65-F5344CB8AC3E}">
        <p14:creationId xmlns:p14="http://schemas.microsoft.com/office/powerpoint/2010/main" val="142248669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 is the current process?</a:t>
            </a:r>
          </a:p>
        </p:txBody>
      </p:sp>
      <p:sp>
        <p:nvSpPr>
          <p:cNvPr id="2" name="Date Placeholder 1">
            <a:extLst>
              <a:ext uri="{FF2B5EF4-FFF2-40B4-BE49-F238E27FC236}">
                <a16:creationId xmlns:a16="http://schemas.microsoft.com/office/drawing/2014/main" id="{B5AFC495-876B-4A7B-9DB0-0C345F0710F2}"/>
              </a:ext>
            </a:extLst>
          </p:cNvPr>
          <p:cNvSpPr>
            <a:spLocks noGrp="1"/>
          </p:cNvSpPr>
          <p:nvPr>
            <p:ph type="dt" sz="half" idx="2"/>
          </p:nvPr>
        </p:nvSpPr>
        <p:spPr/>
        <p:txBody>
          <a:bodyPr/>
          <a:lstStyle/>
          <a:p>
            <a:fld id="{C6D9424D-E7BF-49BD-8658-E2813B1FCFB1}" type="datetime1">
              <a:rPr lang="en-US" smtClean="0"/>
              <a:t>10/3/2020</a:t>
            </a:fld>
            <a:endParaRPr lang="en-US" dirty="0"/>
          </a:p>
        </p:txBody>
      </p:sp>
      <p:sp>
        <p:nvSpPr>
          <p:cNvPr id="5" name="Footer Placeholder 4">
            <a:extLst>
              <a:ext uri="{FF2B5EF4-FFF2-40B4-BE49-F238E27FC236}">
                <a16:creationId xmlns:a16="http://schemas.microsoft.com/office/drawing/2014/main" id="{2AED6981-2810-42E3-9E53-C01106B874CD}"/>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5B95F8CA-B7B1-486F-A365-8BA99EDA9161}"/>
              </a:ext>
            </a:extLst>
          </p:cNvPr>
          <p:cNvSpPr>
            <a:spLocks noGrp="1"/>
          </p:cNvSpPr>
          <p:nvPr>
            <p:ph type="sldNum" sz="quarter" idx="4"/>
          </p:nvPr>
        </p:nvSpPr>
        <p:spPr/>
        <p:txBody>
          <a:bodyPr/>
          <a:lstStyle/>
          <a:p>
            <a:fld id="{BC24384F-C969-491A-B746-B529BCC5F8BF}" type="slidenum">
              <a:rPr lang="en-US" smtClean="0"/>
              <a:pPr/>
              <a:t>11</a:t>
            </a:fld>
            <a:endParaRPr lang="en-US" dirty="0"/>
          </a:p>
        </p:txBody>
      </p:sp>
    </p:spTree>
    <p:extLst>
      <p:ext uri="{BB962C8B-B14F-4D97-AF65-F5344CB8AC3E}">
        <p14:creationId xmlns:p14="http://schemas.microsoft.com/office/powerpoint/2010/main" val="35668049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12</a:t>
            </a:fld>
            <a:endParaRPr lang="en-US"/>
          </a:p>
        </p:txBody>
      </p:sp>
      <p:sp>
        <p:nvSpPr>
          <p:cNvPr id="4" name="Date Placeholder 3">
            <a:extLst>
              <a:ext uri="{FF2B5EF4-FFF2-40B4-BE49-F238E27FC236}">
                <a16:creationId xmlns:a16="http://schemas.microsoft.com/office/drawing/2014/main" id="{423E00F0-982C-4DD7-9D40-7AACD0E7B5B8}"/>
              </a:ext>
            </a:extLst>
          </p:cNvPr>
          <p:cNvSpPr>
            <a:spLocks noGrp="1"/>
          </p:cNvSpPr>
          <p:nvPr>
            <p:ph type="dt" sz="half" idx="10"/>
          </p:nvPr>
        </p:nvSpPr>
        <p:spPr/>
        <p:txBody>
          <a:bodyPr/>
          <a:lstStyle/>
          <a:p>
            <a:fld id="{1081C265-3AE1-4F7B-A958-B272152DDBFA}" type="datetime1">
              <a:rPr lang="en-US" smtClean="0"/>
              <a:t>10/3/2020</a:t>
            </a:fld>
            <a:endParaRPr lang="en-US" dirty="0"/>
          </a:p>
        </p:txBody>
      </p:sp>
      <p:sp>
        <p:nvSpPr>
          <p:cNvPr id="5" name="Footer Placeholder 4">
            <a:extLst>
              <a:ext uri="{FF2B5EF4-FFF2-40B4-BE49-F238E27FC236}">
                <a16:creationId xmlns:a16="http://schemas.microsoft.com/office/drawing/2014/main" id="{978EA93D-276D-4A3D-AD65-B6051B25AD25}"/>
              </a:ext>
            </a:extLst>
          </p:cNvPr>
          <p:cNvSpPr>
            <a:spLocks noGrp="1"/>
          </p:cNvSpPr>
          <p:nvPr>
            <p:ph type="ftr" sz="quarter" idx="11"/>
          </p:nvPr>
        </p:nvSpPr>
        <p:spPr/>
        <p:txBody>
          <a:bodyPr/>
          <a:lstStyle/>
          <a:p>
            <a:r>
              <a:rPr lang="en-US"/>
              <a:t>CS 410 – Team Yellow – Load.In – Feasibility </a:t>
            </a:r>
            <a:endParaRPr lang="en-US" dirty="0"/>
          </a:p>
        </p:txBody>
      </p:sp>
      <p:pic>
        <p:nvPicPr>
          <p:cNvPr id="6" name="Picture 5" descr="Graphical user interface&#10;&#10;Description automatically generated">
            <a:extLst>
              <a:ext uri="{FF2B5EF4-FFF2-40B4-BE49-F238E27FC236}">
                <a16:creationId xmlns:a16="http://schemas.microsoft.com/office/drawing/2014/main" id="{0516D66C-B00A-4CFD-9065-A7EDCA4AA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874" y="523069"/>
            <a:ext cx="4936251" cy="5811861"/>
          </a:xfrm>
          <a:prstGeom prst="rect">
            <a:avLst/>
          </a:prstGeom>
        </p:spPr>
      </p:pic>
    </p:spTree>
    <p:extLst>
      <p:ext uri="{BB962C8B-B14F-4D97-AF65-F5344CB8AC3E}">
        <p14:creationId xmlns:p14="http://schemas.microsoft.com/office/powerpoint/2010/main" val="38838088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13</a:t>
            </a:fld>
            <a:endParaRPr lang="en-US"/>
          </a:p>
        </p:txBody>
      </p:sp>
      <p:sp>
        <p:nvSpPr>
          <p:cNvPr id="5" name="Rectangle 4">
            <a:extLst>
              <a:ext uri="{FF2B5EF4-FFF2-40B4-BE49-F238E27FC236}">
                <a16:creationId xmlns:a16="http://schemas.microsoft.com/office/drawing/2014/main" id="{F6EF4D62-3FF1-4F53-AD34-288BE92B37F4}"/>
              </a:ext>
            </a:extLst>
          </p:cNvPr>
          <p:cNvSpPr/>
          <p:nvPr/>
        </p:nvSpPr>
        <p:spPr>
          <a:xfrm>
            <a:off x="9001669" y="155139"/>
            <a:ext cx="2743200" cy="34016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2091E956-B7F4-47B8-A318-E34199FD3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862" y="0"/>
            <a:ext cx="7006276" cy="8542412"/>
          </a:xfrm>
          <a:prstGeom prst="rect">
            <a:avLst/>
          </a:prstGeom>
        </p:spPr>
      </p:pic>
      <p:sp>
        <p:nvSpPr>
          <p:cNvPr id="2" name="Date Placeholder 1">
            <a:extLst>
              <a:ext uri="{FF2B5EF4-FFF2-40B4-BE49-F238E27FC236}">
                <a16:creationId xmlns:a16="http://schemas.microsoft.com/office/drawing/2014/main" id="{C5B46A4E-ACB9-4209-B414-21FFBAB9BCEE}"/>
              </a:ext>
            </a:extLst>
          </p:cNvPr>
          <p:cNvSpPr>
            <a:spLocks noGrp="1"/>
          </p:cNvSpPr>
          <p:nvPr>
            <p:ph type="dt" sz="half" idx="10"/>
          </p:nvPr>
        </p:nvSpPr>
        <p:spPr/>
        <p:txBody>
          <a:bodyPr/>
          <a:lstStyle/>
          <a:p>
            <a:fld id="{FB1B3380-06E2-463C-8B92-A4130519F579}" type="datetime1">
              <a:rPr lang="en-US" smtClean="0"/>
              <a:t>10/3/2020</a:t>
            </a:fld>
            <a:endParaRPr lang="en-US" dirty="0"/>
          </a:p>
        </p:txBody>
      </p:sp>
      <p:sp>
        <p:nvSpPr>
          <p:cNvPr id="4" name="Footer Placeholder 3">
            <a:extLst>
              <a:ext uri="{FF2B5EF4-FFF2-40B4-BE49-F238E27FC236}">
                <a16:creationId xmlns:a16="http://schemas.microsoft.com/office/drawing/2014/main" id="{0BBDE868-7634-4550-8B64-80D27FAF0E9C}"/>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583087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14</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B950B175-3A9D-42AD-A2AE-3558E8611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576" y="0"/>
            <a:ext cx="6728847" cy="6858000"/>
          </a:xfrm>
          <a:prstGeom prst="rect">
            <a:avLst/>
          </a:prstGeom>
        </p:spPr>
      </p:pic>
      <p:sp>
        <p:nvSpPr>
          <p:cNvPr id="2" name="Date Placeholder 1">
            <a:extLst>
              <a:ext uri="{FF2B5EF4-FFF2-40B4-BE49-F238E27FC236}">
                <a16:creationId xmlns:a16="http://schemas.microsoft.com/office/drawing/2014/main" id="{CBC84194-1873-4C38-AB65-E43618A58883}"/>
              </a:ext>
            </a:extLst>
          </p:cNvPr>
          <p:cNvSpPr>
            <a:spLocks noGrp="1"/>
          </p:cNvSpPr>
          <p:nvPr>
            <p:ph type="dt" sz="half" idx="10"/>
          </p:nvPr>
        </p:nvSpPr>
        <p:spPr/>
        <p:txBody>
          <a:bodyPr/>
          <a:lstStyle/>
          <a:p>
            <a:fld id="{3CC511DF-53C0-4A20-B7BE-D4B78F1B98FB}" type="datetime1">
              <a:rPr lang="en-US" smtClean="0"/>
              <a:t>10/3/2020</a:t>
            </a:fld>
            <a:endParaRPr lang="en-US" dirty="0"/>
          </a:p>
        </p:txBody>
      </p:sp>
      <p:sp>
        <p:nvSpPr>
          <p:cNvPr id="4" name="Footer Placeholder 3">
            <a:extLst>
              <a:ext uri="{FF2B5EF4-FFF2-40B4-BE49-F238E27FC236}">
                <a16:creationId xmlns:a16="http://schemas.microsoft.com/office/drawing/2014/main" id="{C2FB8FF9-06CA-4787-B475-52BCB8332ADA}"/>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323478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Solution Definition</a:t>
            </a:r>
          </a:p>
        </p:txBody>
      </p:sp>
      <p:sp>
        <p:nvSpPr>
          <p:cNvPr id="2" name="Date Placeholder 1">
            <a:extLst>
              <a:ext uri="{FF2B5EF4-FFF2-40B4-BE49-F238E27FC236}">
                <a16:creationId xmlns:a16="http://schemas.microsoft.com/office/drawing/2014/main" id="{1DAFAE07-6C0E-4950-B1BB-B2AA69DC674A}"/>
              </a:ext>
            </a:extLst>
          </p:cNvPr>
          <p:cNvSpPr>
            <a:spLocks noGrp="1"/>
          </p:cNvSpPr>
          <p:nvPr>
            <p:ph type="dt" sz="half" idx="2"/>
          </p:nvPr>
        </p:nvSpPr>
        <p:spPr/>
        <p:txBody>
          <a:bodyPr/>
          <a:lstStyle/>
          <a:p>
            <a:fld id="{4D84EE22-7155-4083-BC84-B0D94211342F}" type="datetime1">
              <a:rPr lang="en-US" smtClean="0"/>
              <a:t>10/3/2020</a:t>
            </a:fld>
            <a:endParaRPr lang="en-US" dirty="0"/>
          </a:p>
        </p:txBody>
      </p:sp>
      <p:sp>
        <p:nvSpPr>
          <p:cNvPr id="5" name="Footer Placeholder 4">
            <a:extLst>
              <a:ext uri="{FF2B5EF4-FFF2-40B4-BE49-F238E27FC236}">
                <a16:creationId xmlns:a16="http://schemas.microsoft.com/office/drawing/2014/main" id="{FCB515BB-EF90-4A57-806B-AD2431C24D87}"/>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7C560DB3-8A1A-42D2-AEE1-5090C86664DB}"/>
              </a:ext>
            </a:extLst>
          </p:cNvPr>
          <p:cNvSpPr>
            <a:spLocks noGrp="1"/>
          </p:cNvSpPr>
          <p:nvPr>
            <p:ph type="sldNum" sz="quarter" idx="4"/>
          </p:nvPr>
        </p:nvSpPr>
        <p:spPr/>
        <p:txBody>
          <a:bodyPr/>
          <a:lstStyle/>
          <a:p>
            <a:fld id="{BC24384F-C969-491A-B746-B529BCC5F8BF}" type="slidenum">
              <a:rPr lang="en-US" smtClean="0"/>
              <a:pPr/>
              <a:t>15</a:t>
            </a:fld>
            <a:endParaRPr lang="en-US" dirty="0"/>
          </a:p>
        </p:txBody>
      </p:sp>
    </p:spTree>
    <p:extLst>
      <p:ext uri="{BB962C8B-B14F-4D97-AF65-F5344CB8AC3E}">
        <p14:creationId xmlns:p14="http://schemas.microsoft.com/office/powerpoint/2010/main" val="38805830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2463645"/>
            <a:ext cx="10515600" cy="1930710"/>
          </a:xfrm>
        </p:spPr>
        <p:txBody>
          <a:bodyPr>
            <a:normAutofit/>
          </a:bodyPr>
          <a:lstStyle/>
          <a:p>
            <a:pPr algn="ctr"/>
            <a:r>
              <a:rPr lang="en-US" sz="3200" dirty="0" err="1"/>
              <a:t>Load.In</a:t>
            </a:r>
            <a:r>
              <a:rPr lang="en-US" sz="3200" dirty="0"/>
              <a:t> </a:t>
            </a:r>
            <a:r>
              <a:rPr lang="en-US" sz="3200" b="1" dirty="0"/>
              <a:t>gives</a:t>
            </a:r>
            <a:r>
              <a:rPr lang="en-US" sz="3200" dirty="0"/>
              <a:t> </a:t>
            </a:r>
            <a:r>
              <a:rPr lang="en-US" sz="3200" b="1" dirty="0"/>
              <a:t>your move a game plan</a:t>
            </a:r>
            <a:r>
              <a:rPr lang="en-US" sz="3200" dirty="0"/>
              <a:t> by using artificial intelligence and computer vision to provide expert-level instructions, tips and tricks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10/3/2020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16</a:t>
            </a:fld>
            <a:endParaRPr lang="en-US" dirty="0"/>
          </a:p>
        </p:txBody>
      </p:sp>
    </p:spTree>
    <p:extLst>
      <p:ext uri="{BB962C8B-B14F-4D97-AF65-F5344CB8AC3E}">
        <p14:creationId xmlns:p14="http://schemas.microsoft.com/office/powerpoint/2010/main" val="743585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17</a:t>
            </a:fld>
            <a:endParaRPr lang="en-US"/>
          </a:p>
        </p:txBody>
      </p:sp>
      <p:pic>
        <p:nvPicPr>
          <p:cNvPr id="4" name="Picture 3">
            <a:extLst>
              <a:ext uri="{FF2B5EF4-FFF2-40B4-BE49-F238E27FC236}">
                <a16:creationId xmlns:a16="http://schemas.microsoft.com/office/drawing/2014/main" id="{AB29FC46-C386-452A-A7F7-196008CEB2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8625" y="64625"/>
            <a:ext cx="6793375" cy="6793375"/>
          </a:xfrm>
          <a:prstGeom prst="rect">
            <a:avLst/>
          </a:prstGeom>
        </p:spPr>
      </p:pic>
      <p:sp>
        <p:nvSpPr>
          <p:cNvPr id="5" name="TextBox 4">
            <a:extLst>
              <a:ext uri="{FF2B5EF4-FFF2-40B4-BE49-F238E27FC236}">
                <a16:creationId xmlns:a16="http://schemas.microsoft.com/office/drawing/2014/main" id="{B0A94775-C43A-4BE0-868A-D4842958993F}"/>
              </a:ext>
            </a:extLst>
          </p:cNvPr>
          <p:cNvSpPr txBox="1"/>
          <p:nvPr/>
        </p:nvSpPr>
        <p:spPr>
          <a:xfrm>
            <a:off x="158187" y="162045"/>
            <a:ext cx="5937813" cy="1938992"/>
          </a:xfrm>
          <a:prstGeom prst="rect">
            <a:avLst/>
          </a:prstGeom>
          <a:noFill/>
        </p:spPr>
        <p:txBody>
          <a:bodyPr wrap="square" rtlCol="0">
            <a:spAutoFit/>
          </a:bodyPr>
          <a:lstStyle/>
          <a:p>
            <a:r>
              <a:rPr lang="en-US" sz="6000" dirty="0"/>
              <a:t>Solution Characteristics</a:t>
            </a:r>
          </a:p>
        </p:txBody>
      </p:sp>
      <p:sp>
        <p:nvSpPr>
          <p:cNvPr id="2" name="Date Placeholder 1">
            <a:extLst>
              <a:ext uri="{FF2B5EF4-FFF2-40B4-BE49-F238E27FC236}">
                <a16:creationId xmlns:a16="http://schemas.microsoft.com/office/drawing/2014/main" id="{3A1DADDA-977B-4B57-B8AE-4731DB2631F5}"/>
              </a:ext>
            </a:extLst>
          </p:cNvPr>
          <p:cNvSpPr>
            <a:spLocks noGrp="1"/>
          </p:cNvSpPr>
          <p:nvPr>
            <p:ph type="dt" sz="half" idx="10"/>
          </p:nvPr>
        </p:nvSpPr>
        <p:spPr/>
        <p:txBody>
          <a:bodyPr/>
          <a:lstStyle/>
          <a:p>
            <a:fld id="{8BA68BDB-11E5-4A7E-AA70-ECC33EBC346E}" type="datetime1">
              <a:rPr lang="en-US" smtClean="0"/>
              <a:t>10/3/2020</a:t>
            </a:fld>
            <a:endParaRPr lang="en-US" dirty="0"/>
          </a:p>
        </p:txBody>
      </p:sp>
      <p:sp>
        <p:nvSpPr>
          <p:cNvPr id="6" name="Footer Placeholder 5">
            <a:extLst>
              <a:ext uri="{FF2B5EF4-FFF2-40B4-BE49-F238E27FC236}">
                <a16:creationId xmlns:a16="http://schemas.microsoft.com/office/drawing/2014/main" id="{FD63C7DA-8480-4191-A9B8-FAA137A95958}"/>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74330729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How will the solution help the process?</a:t>
            </a:r>
          </a:p>
        </p:txBody>
      </p:sp>
      <p:sp>
        <p:nvSpPr>
          <p:cNvPr id="2" name="Date Placeholder 1">
            <a:extLst>
              <a:ext uri="{FF2B5EF4-FFF2-40B4-BE49-F238E27FC236}">
                <a16:creationId xmlns:a16="http://schemas.microsoft.com/office/drawing/2014/main" id="{5FB90E52-646A-4FB1-A91F-774C780F45E7}"/>
              </a:ext>
            </a:extLst>
          </p:cNvPr>
          <p:cNvSpPr>
            <a:spLocks noGrp="1"/>
          </p:cNvSpPr>
          <p:nvPr>
            <p:ph type="dt" sz="half" idx="2"/>
          </p:nvPr>
        </p:nvSpPr>
        <p:spPr/>
        <p:txBody>
          <a:bodyPr/>
          <a:lstStyle/>
          <a:p>
            <a:fld id="{E40C797F-BEBA-4817-856E-34BD87A75FFB}" type="datetime1">
              <a:rPr lang="en-US" smtClean="0"/>
              <a:t>10/3/2020</a:t>
            </a:fld>
            <a:endParaRPr lang="en-US" dirty="0"/>
          </a:p>
        </p:txBody>
      </p:sp>
      <p:sp>
        <p:nvSpPr>
          <p:cNvPr id="5" name="Footer Placeholder 4">
            <a:extLst>
              <a:ext uri="{FF2B5EF4-FFF2-40B4-BE49-F238E27FC236}">
                <a16:creationId xmlns:a16="http://schemas.microsoft.com/office/drawing/2014/main" id="{625D4399-EB9B-4119-ACA1-9BEA198C960C}"/>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E40AB8D8-E0E8-4434-82A7-C0D31BDB6526}"/>
              </a:ext>
            </a:extLst>
          </p:cNvPr>
          <p:cNvSpPr>
            <a:spLocks noGrp="1"/>
          </p:cNvSpPr>
          <p:nvPr>
            <p:ph type="sldNum" sz="quarter" idx="4"/>
          </p:nvPr>
        </p:nvSpPr>
        <p:spPr/>
        <p:txBody>
          <a:bodyPr/>
          <a:lstStyle/>
          <a:p>
            <a:fld id="{BC24384F-C969-491A-B746-B529BCC5F8BF}" type="slidenum">
              <a:rPr lang="en-US" smtClean="0"/>
              <a:pPr/>
              <a:t>18</a:t>
            </a:fld>
            <a:endParaRPr lang="en-US" dirty="0"/>
          </a:p>
        </p:txBody>
      </p:sp>
    </p:spTree>
    <p:extLst>
      <p:ext uri="{BB962C8B-B14F-4D97-AF65-F5344CB8AC3E}">
        <p14:creationId xmlns:p14="http://schemas.microsoft.com/office/powerpoint/2010/main" val="103955974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19</a:t>
            </a:fld>
            <a:endParaRPr lang="en-US"/>
          </a:p>
        </p:txBody>
      </p:sp>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10/3/2020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pic>
        <p:nvPicPr>
          <p:cNvPr id="6" name="Picture 5" descr="Diagram&#10;&#10;Description automatically generated">
            <a:extLst>
              <a:ext uri="{FF2B5EF4-FFF2-40B4-BE49-F238E27FC236}">
                <a16:creationId xmlns:a16="http://schemas.microsoft.com/office/drawing/2014/main" id="{E4B6B104-3CE5-4808-8746-249EB1425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2103" y="0"/>
            <a:ext cx="7387793" cy="6411433"/>
          </a:xfrm>
          <a:prstGeom prst="rect">
            <a:avLst/>
          </a:prstGeom>
        </p:spPr>
      </p:pic>
    </p:spTree>
    <p:extLst>
      <p:ext uri="{BB962C8B-B14F-4D97-AF65-F5344CB8AC3E}">
        <p14:creationId xmlns:p14="http://schemas.microsoft.com/office/powerpoint/2010/main" val="4070334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ive Your Move a Game Plan">
            <a:extLst>
              <a:ext uri="{FF2B5EF4-FFF2-40B4-BE49-F238E27FC236}">
                <a16:creationId xmlns:a16="http://schemas.microsoft.com/office/drawing/2014/main" id="{8EC581E3-2617-49C3-9B7D-56D621AEB723}"/>
              </a:ext>
            </a:extLst>
          </p:cNvPr>
          <p:cNvSpPr txBox="1">
            <a:spLocks/>
          </p:cNvSpPr>
          <p:nvPr/>
        </p:nvSpPr>
        <p:spPr>
          <a:xfrm>
            <a:off x="1500863" y="4289413"/>
            <a:ext cx="9187870" cy="412092"/>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spc="300" dirty="0"/>
              <a:t>Using AI and Computer Vision to </a:t>
            </a:r>
            <a:r>
              <a:rPr lang="en-US" sz="2000" b="1" spc="300" dirty="0"/>
              <a:t>give your move a game plan.</a:t>
            </a:r>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fld id="{E6BE898A-3414-4F3C-A1B4-3067595AE196}" type="datetime1">
              <a:rPr lang="en-US" sz="2000" b="1" smtClean="0"/>
              <a:t>10/3/2020</a:t>
            </a:fld>
            <a:endParaRPr lang="en-US" sz="2000" b="1" dirty="0"/>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271181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Starting Point">
            <a:extLst>
              <a:ext uri="{FF2B5EF4-FFF2-40B4-BE49-F238E27FC236}">
                <a16:creationId xmlns:a16="http://schemas.microsoft.com/office/drawing/2014/main" id="{3407B622-4FD6-4CA8-ACD5-371E27AA7F7A}"/>
              </a:ext>
            </a:extLst>
          </p:cNvPr>
          <p:cNvGrpSpPr/>
          <p:nvPr/>
        </p:nvGrpSpPr>
        <p:grpSpPr>
          <a:xfrm>
            <a:off x="0" y="-2144"/>
            <a:ext cx="12192000" cy="6858000"/>
            <a:chOff x="1203" y="0"/>
            <a:chExt cx="12192000" cy="6858000"/>
          </a:xfrm>
        </p:grpSpPr>
        <p:sp>
          <p:nvSpPr>
            <p:cNvPr id="49" name="Rectangle 48">
              <a:extLst>
                <a:ext uri="{FF2B5EF4-FFF2-40B4-BE49-F238E27FC236}">
                  <a16:creationId xmlns:a16="http://schemas.microsoft.com/office/drawing/2014/main" id="{E0F47675-DCBC-4572-AC54-21A4858BA550}"/>
                </a:ext>
              </a:extLst>
            </p:cNvPr>
            <p:cNvSpPr/>
            <p:nvPr/>
          </p:nvSpPr>
          <p:spPr>
            <a:xfrm>
              <a:off x="1203"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2BB2A9-3140-4DD0-8675-0DC9CB48274B}"/>
                </a:ext>
              </a:extLst>
            </p:cNvPr>
            <p:cNvGrpSpPr/>
            <p:nvPr/>
          </p:nvGrpSpPr>
          <p:grpSpPr>
            <a:xfrm>
              <a:off x="5381563" y="2712616"/>
              <a:ext cx="1428873" cy="1432227"/>
              <a:chOff x="5640001" y="2453973"/>
              <a:chExt cx="1428873" cy="1432227"/>
            </a:xfrm>
          </p:grpSpPr>
          <p:sp>
            <p:nvSpPr>
              <p:cNvPr id="41" name="Rectangle: Rounded Corners 40">
                <a:extLst>
                  <a:ext uri="{FF2B5EF4-FFF2-40B4-BE49-F238E27FC236}">
                    <a16:creationId xmlns:a16="http://schemas.microsoft.com/office/drawing/2014/main" id="{F24AD51D-F9FA-49F7-B3F2-60E7D7378C32}"/>
                  </a:ext>
                </a:extLst>
              </p:cNvPr>
              <p:cNvSpPr/>
              <p:nvPr/>
            </p:nvSpPr>
            <p:spPr>
              <a:xfrm>
                <a:off x="5640002"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E270F2-F219-4D02-BC44-D3D864464DD2}"/>
                  </a:ext>
                </a:extLst>
              </p:cNvPr>
              <p:cNvSpPr/>
              <p:nvPr/>
            </p:nvSpPr>
            <p:spPr>
              <a:xfrm>
                <a:off x="5640001"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44A5ED4C-272E-4D21-B115-217422C59387}"/>
                  </a:ext>
                </a:extLst>
              </p:cNvPr>
              <p:cNvSpPr/>
              <p:nvPr/>
            </p:nvSpPr>
            <p:spPr>
              <a:xfrm>
                <a:off x="6152069"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35F1B0B-854D-48BB-85D7-99E81ED9C192}"/>
                  </a:ext>
                </a:extLst>
              </p:cNvPr>
              <p:cNvSpPr/>
              <p:nvPr/>
            </p:nvSpPr>
            <p:spPr>
              <a:xfrm>
                <a:off x="5640001"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8431AE3-20E5-4BB5-95E9-EFBFC9585B73}"/>
                  </a:ext>
                </a:extLst>
              </p:cNvPr>
              <p:cNvSpPr/>
              <p:nvPr/>
            </p:nvSpPr>
            <p:spPr>
              <a:xfrm>
                <a:off x="5640001"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1AED0D8-531A-4DB6-85CC-743C1E20016C}"/>
                  </a:ext>
                </a:extLst>
              </p:cNvPr>
              <p:cNvSpPr/>
              <p:nvPr/>
            </p:nvSpPr>
            <p:spPr>
              <a:xfrm>
                <a:off x="666653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Falling Block">
            <a:extLst>
              <a:ext uri="{FF2B5EF4-FFF2-40B4-BE49-F238E27FC236}">
                <a16:creationId xmlns:a16="http://schemas.microsoft.com/office/drawing/2014/main" id="{EB29CB39-E439-4361-9BF1-05DEAB8DFD8A}"/>
              </a:ext>
            </a:extLst>
          </p:cNvPr>
          <p:cNvSpPr/>
          <p:nvPr/>
        </p:nvSpPr>
        <p:spPr>
          <a:xfrm>
            <a:off x="5893631" y="-128809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9B3985-2315-4E75-AFA5-0C78928816E2}"/>
              </a:ext>
            </a:extLst>
          </p:cNvPr>
          <p:cNvSpPr/>
          <p:nvPr/>
        </p:nvSpPr>
        <p:spPr>
          <a:xfrm>
            <a:off x="0" y="6008914"/>
            <a:ext cx="885371" cy="84908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052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37500">
                                      <p:stCondLst>
                                        <p:cond delay="0"/>
                                      </p:stCondLst>
                                      <p:childTnLst>
                                        <p:animMotion origin="layout" path="M 2.08333E-7 3.33333E-6 L 0.00013 0.65833 " pathEditMode="relative" rAng="0" ptsTypes="AA" p14:bounceEnd="37500">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3" grpId="0" uiExpand="1" build="p"/>
          <p:bldP spid="48" grpId="0" animBg="1"/>
          <p:bldP spid="48" grpId="1" animBg="1"/>
          <p:bldP spid="48" grpId="2"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2.08333E-7 3.33333E-6 L 0.00013 0.65833 " pathEditMode="relative" rAng="0" ptsTypes="AA">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3" grpId="0" uiExpand="1" build="p"/>
          <p:bldP spid="48" grpId="0" animBg="1"/>
          <p:bldP spid="48" grpId="1" animBg="1"/>
          <p:bldP spid="48" grpId="2"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20</a:t>
            </a:fld>
            <a:endParaRPr lang="en-US"/>
          </a:p>
        </p:txBody>
      </p:sp>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10/3/2020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pic>
        <p:nvPicPr>
          <p:cNvPr id="7" name="Picture 6">
            <a:extLst>
              <a:ext uri="{FF2B5EF4-FFF2-40B4-BE49-F238E27FC236}">
                <a16:creationId xmlns:a16="http://schemas.microsoft.com/office/drawing/2014/main" id="{3459ED4E-8A8B-40C2-ABDB-A3FE41362D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7169" y="0"/>
            <a:ext cx="9957661" cy="6857999"/>
          </a:xfrm>
          <a:prstGeom prst="rect">
            <a:avLst/>
          </a:prstGeom>
        </p:spPr>
      </p:pic>
    </p:spTree>
    <p:extLst>
      <p:ext uri="{BB962C8B-B14F-4D97-AF65-F5344CB8AC3E}">
        <p14:creationId xmlns:p14="http://schemas.microsoft.com/office/powerpoint/2010/main" val="2950763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8C8997-4F25-4489-A192-6D4AFFB9E0B3}"/>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21</a:t>
            </a:fld>
            <a:endParaRPr lang="en-US"/>
          </a:p>
        </p:txBody>
      </p:sp>
      <p:pic>
        <p:nvPicPr>
          <p:cNvPr id="7" name="Picture 6" descr="Diagram&#10;&#10;Description automatically generated">
            <a:extLst>
              <a:ext uri="{FF2B5EF4-FFF2-40B4-BE49-F238E27FC236}">
                <a16:creationId xmlns:a16="http://schemas.microsoft.com/office/drawing/2014/main" id="{A27A0BCB-6586-4467-9948-5FAB90D55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42" y="0"/>
            <a:ext cx="6916515" cy="6858000"/>
          </a:xfrm>
          <a:prstGeom prst="rect">
            <a:avLst/>
          </a:prstGeom>
        </p:spPr>
      </p:pic>
      <p:sp>
        <p:nvSpPr>
          <p:cNvPr id="2" name="Date Placeholder 1">
            <a:extLst>
              <a:ext uri="{FF2B5EF4-FFF2-40B4-BE49-F238E27FC236}">
                <a16:creationId xmlns:a16="http://schemas.microsoft.com/office/drawing/2014/main" id="{2E25987B-68C1-444C-9267-59A402FA3C0C}"/>
              </a:ext>
            </a:extLst>
          </p:cNvPr>
          <p:cNvSpPr>
            <a:spLocks noGrp="1"/>
          </p:cNvSpPr>
          <p:nvPr>
            <p:ph type="dt" sz="half" idx="10"/>
          </p:nvPr>
        </p:nvSpPr>
        <p:spPr/>
        <p:txBody>
          <a:bodyPr/>
          <a:lstStyle/>
          <a:p>
            <a:fld id="{6E16E3E2-0FCD-45AD-8EDE-FDA49E4CB76F}" type="datetime1">
              <a:rPr lang="en-US" smtClean="0"/>
              <a:t>10/3/2020</a:t>
            </a:fld>
            <a:endParaRPr lang="en-US" dirty="0"/>
          </a:p>
        </p:txBody>
      </p:sp>
      <p:sp>
        <p:nvSpPr>
          <p:cNvPr id="4" name="Footer Placeholder 3">
            <a:extLst>
              <a:ext uri="{FF2B5EF4-FFF2-40B4-BE49-F238E27FC236}">
                <a16:creationId xmlns:a16="http://schemas.microsoft.com/office/drawing/2014/main" id="{F729E4E3-ADDE-4BD3-8EE3-384AD7A4945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756221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81BB09-F488-4D9A-B32A-4F8077A4360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22</a:t>
            </a:fld>
            <a:endParaRPr lang="en-US"/>
          </a:p>
        </p:txBody>
      </p:sp>
      <p:sp>
        <p:nvSpPr>
          <p:cNvPr id="2" name="Date Placeholder 1">
            <a:extLst>
              <a:ext uri="{FF2B5EF4-FFF2-40B4-BE49-F238E27FC236}">
                <a16:creationId xmlns:a16="http://schemas.microsoft.com/office/drawing/2014/main" id="{CC0F73AF-07CB-41D1-8EFF-D86A9A2B58CB}"/>
              </a:ext>
            </a:extLst>
          </p:cNvPr>
          <p:cNvSpPr>
            <a:spLocks noGrp="1"/>
          </p:cNvSpPr>
          <p:nvPr>
            <p:ph type="dt" sz="half" idx="10"/>
          </p:nvPr>
        </p:nvSpPr>
        <p:spPr/>
        <p:txBody>
          <a:bodyPr/>
          <a:lstStyle/>
          <a:p>
            <a:fld id="{707F55A1-3226-4444-A0F7-1BDCB7331627}" type="datetime1">
              <a:rPr lang="en-US" smtClean="0"/>
              <a:t>10/3/2020</a:t>
            </a:fld>
            <a:endParaRPr lang="en-US" dirty="0"/>
          </a:p>
        </p:txBody>
      </p:sp>
      <p:sp>
        <p:nvSpPr>
          <p:cNvPr id="4" name="Footer Placeholder 3">
            <a:extLst>
              <a:ext uri="{FF2B5EF4-FFF2-40B4-BE49-F238E27FC236}">
                <a16:creationId xmlns:a16="http://schemas.microsoft.com/office/drawing/2014/main" id="{D3E9BDDD-4FF0-427A-894F-6B2C2CEC4FD2}"/>
              </a:ext>
            </a:extLst>
          </p:cNvPr>
          <p:cNvSpPr>
            <a:spLocks noGrp="1"/>
          </p:cNvSpPr>
          <p:nvPr>
            <p:ph type="ftr" sz="quarter" idx="11"/>
          </p:nvPr>
        </p:nvSpPr>
        <p:spPr/>
        <p:txBody>
          <a:bodyPr/>
          <a:lstStyle/>
          <a:p>
            <a:r>
              <a:rPr lang="en-US"/>
              <a:t>CS 410 – Team Yellow – Load.In – Feasibility </a:t>
            </a:r>
            <a:endParaRPr lang="en-US" dirty="0"/>
          </a:p>
        </p:txBody>
      </p:sp>
      <p:pic>
        <p:nvPicPr>
          <p:cNvPr id="6" name="Picture 5" descr="Graphical user interface, website&#10;&#10;Description automatically generated">
            <a:extLst>
              <a:ext uri="{FF2B5EF4-FFF2-40B4-BE49-F238E27FC236}">
                <a16:creationId xmlns:a16="http://schemas.microsoft.com/office/drawing/2014/main" id="{0839408A-F34F-45E4-A93F-D94160F09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233" y="0"/>
            <a:ext cx="4309533" cy="6338953"/>
          </a:xfrm>
          <a:prstGeom prst="rect">
            <a:avLst/>
          </a:prstGeom>
        </p:spPr>
      </p:pic>
    </p:spTree>
    <p:extLst>
      <p:ext uri="{BB962C8B-B14F-4D97-AF65-F5344CB8AC3E}">
        <p14:creationId xmlns:p14="http://schemas.microsoft.com/office/powerpoint/2010/main" val="4136523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fontScale="90000"/>
          </a:bodyPr>
          <a:lstStyle/>
          <a:p>
            <a:pPr algn="ctr"/>
            <a:r>
              <a:rPr lang="en-US" sz="4000" dirty="0">
                <a:solidFill>
                  <a:srgbClr val="6DD1A1"/>
                </a:solidFill>
              </a:rPr>
              <a:t>What are the major functional components?</a:t>
            </a:r>
          </a:p>
        </p:txBody>
      </p:sp>
      <p:sp>
        <p:nvSpPr>
          <p:cNvPr id="2" name="Date Placeholder 1">
            <a:extLst>
              <a:ext uri="{FF2B5EF4-FFF2-40B4-BE49-F238E27FC236}">
                <a16:creationId xmlns:a16="http://schemas.microsoft.com/office/drawing/2014/main" id="{23DB6917-E99B-4965-AE52-E77A808EBEBE}"/>
              </a:ext>
            </a:extLst>
          </p:cNvPr>
          <p:cNvSpPr>
            <a:spLocks noGrp="1"/>
          </p:cNvSpPr>
          <p:nvPr>
            <p:ph type="dt" sz="half" idx="2"/>
          </p:nvPr>
        </p:nvSpPr>
        <p:spPr/>
        <p:txBody>
          <a:bodyPr/>
          <a:lstStyle/>
          <a:p>
            <a:fld id="{592E991A-54AE-48BE-81BF-5A35AD09EAD4}" type="datetime1">
              <a:rPr lang="en-US" smtClean="0"/>
              <a:t>10/3/2020</a:t>
            </a:fld>
            <a:endParaRPr lang="en-US" dirty="0"/>
          </a:p>
        </p:txBody>
      </p:sp>
      <p:sp>
        <p:nvSpPr>
          <p:cNvPr id="5" name="Footer Placeholder 4">
            <a:extLst>
              <a:ext uri="{FF2B5EF4-FFF2-40B4-BE49-F238E27FC236}">
                <a16:creationId xmlns:a16="http://schemas.microsoft.com/office/drawing/2014/main" id="{126E2619-2D0E-4797-9C1F-84BD26E280D7}"/>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30E73AC-F0F6-4D2D-A698-3D2923E637D4}"/>
              </a:ext>
            </a:extLst>
          </p:cNvPr>
          <p:cNvSpPr>
            <a:spLocks noGrp="1"/>
          </p:cNvSpPr>
          <p:nvPr>
            <p:ph type="sldNum" sz="quarter" idx="4"/>
          </p:nvPr>
        </p:nvSpPr>
        <p:spPr/>
        <p:txBody>
          <a:bodyPr/>
          <a:lstStyle/>
          <a:p>
            <a:fld id="{BC24384F-C969-491A-B746-B529BCC5F8BF}" type="slidenum">
              <a:rPr lang="en-US" smtClean="0"/>
              <a:pPr/>
              <a:t>23</a:t>
            </a:fld>
            <a:endParaRPr lang="en-US" dirty="0"/>
          </a:p>
        </p:txBody>
      </p:sp>
    </p:spTree>
    <p:extLst>
      <p:ext uri="{BB962C8B-B14F-4D97-AF65-F5344CB8AC3E}">
        <p14:creationId xmlns:p14="http://schemas.microsoft.com/office/powerpoint/2010/main" val="183750839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24</a:t>
            </a:fld>
            <a:endParaRPr lang="en-US"/>
          </a:p>
        </p:txBody>
      </p:sp>
      <p:pic>
        <p:nvPicPr>
          <p:cNvPr id="9" name="Picture 8" descr="A close up of a map&#10;&#10;Description automatically generated">
            <a:extLst>
              <a:ext uri="{FF2B5EF4-FFF2-40B4-BE49-F238E27FC236}">
                <a16:creationId xmlns:a16="http://schemas.microsoft.com/office/drawing/2014/main" id="{AD3FFBA5-3294-49D9-989C-852643285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2676"/>
            <a:ext cx="12192000" cy="4072647"/>
          </a:xfrm>
          <a:prstGeom prst="rect">
            <a:avLst/>
          </a:prstGeom>
        </p:spPr>
      </p:pic>
      <p:sp>
        <p:nvSpPr>
          <p:cNvPr id="2" name="Date Placeholder 1">
            <a:extLst>
              <a:ext uri="{FF2B5EF4-FFF2-40B4-BE49-F238E27FC236}">
                <a16:creationId xmlns:a16="http://schemas.microsoft.com/office/drawing/2014/main" id="{2D4C9B31-34B6-41F7-BD38-ECF3AF84E603}"/>
              </a:ext>
            </a:extLst>
          </p:cNvPr>
          <p:cNvSpPr>
            <a:spLocks noGrp="1"/>
          </p:cNvSpPr>
          <p:nvPr>
            <p:ph type="dt" sz="half" idx="10"/>
          </p:nvPr>
        </p:nvSpPr>
        <p:spPr/>
        <p:txBody>
          <a:bodyPr/>
          <a:lstStyle/>
          <a:p>
            <a:fld id="{69F74438-06E8-45E7-8DB5-45408063E54E}" type="datetime1">
              <a:rPr lang="en-US" smtClean="0"/>
              <a:t>10/3/2020</a:t>
            </a:fld>
            <a:endParaRPr lang="en-US" dirty="0"/>
          </a:p>
        </p:txBody>
      </p:sp>
      <p:sp>
        <p:nvSpPr>
          <p:cNvPr id="4" name="Footer Placeholder 3">
            <a:extLst>
              <a:ext uri="{FF2B5EF4-FFF2-40B4-BE49-F238E27FC236}">
                <a16:creationId xmlns:a16="http://schemas.microsoft.com/office/drawing/2014/main" id="{7A4ABF73-BEDC-441F-ADB3-FFFC05BE9B39}"/>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9871707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Feasibility Analysis</a:t>
            </a:r>
          </a:p>
        </p:txBody>
      </p:sp>
      <p:sp>
        <p:nvSpPr>
          <p:cNvPr id="2" name="Date Placeholder 1">
            <a:extLst>
              <a:ext uri="{FF2B5EF4-FFF2-40B4-BE49-F238E27FC236}">
                <a16:creationId xmlns:a16="http://schemas.microsoft.com/office/drawing/2014/main" id="{ED85B8BD-68B0-4092-B964-55C0EC2A9C06}"/>
              </a:ext>
            </a:extLst>
          </p:cNvPr>
          <p:cNvSpPr>
            <a:spLocks noGrp="1"/>
          </p:cNvSpPr>
          <p:nvPr>
            <p:ph type="dt" sz="half" idx="2"/>
          </p:nvPr>
        </p:nvSpPr>
        <p:spPr/>
        <p:txBody>
          <a:bodyPr/>
          <a:lstStyle/>
          <a:p>
            <a:fld id="{09B34302-796C-4071-B642-2AD780210104}" type="datetime1">
              <a:rPr lang="en-US" smtClean="0"/>
              <a:t>10/3/2020</a:t>
            </a:fld>
            <a:endParaRPr lang="en-US" dirty="0"/>
          </a:p>
        </p:txBody>
      </p:sp>
      <p:sp>
        <p:nvSpPr>
          <p:cNvPr id="5" name="Footer Placeholder 4">
            <a:extLst>
              <a:ext uri="{FF2B5EF4-FFF2-40B4-BE49-F238E27FC236}">
                <a16:creationId xmlns:a16="http://schemas.microsoft.com/office/drawing/2014/main" id="{B83BFEAF-E74E-4A76-8C48-4356840B28DD}"/>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96F814B8-36F7-414C-A075-25397651A6CB}"/>
              </a:ext>
            </a:extLst>
          </p:cNvPr>
          <p:cNvSpPr>
            <a:spLocks noGrp="1"/>
          </p:cNvSpPr>
          <p:nvPr>
            <p:ph type="sldNum" sz="quarter" idx="4"/>
          </p:nvPr>
        </p:nvSpPr>
        <p:spPr/>
        <p:txBody>
          <a:bodyPr/>
          <a:lstStyle/>
          <a:p>
            <a:fld id="{BC24384F-C969-491A-B746-B529BCC5F8BF}" type="slidenum">
              <a:rPr lang="en-US" smtClean="0"/>
              <a:pPr/>
              <a:t>25</a:t>
            </a:fld>
            <a:endParaRPr lang="en-US" dirty="0"/>
          </a:p>
        </p:txBody>
      </p:sp>
    </p:spTree>
    <p:extLst>
      <p:ext uri="{BB962C8B-B14F-4D97-AF65-F5344CB8AC3E}">
        <p14:creationId xmlns:p14="http://schemas.microsoft.com/office/powerpoint/2010/main" val="11268565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26</a:t>
            </a:fld>
            <a:endParaRPr lang="en-US" dirty="0"/>
          </a:p>
        </p:txBody>
      </p:sp>
      <p:sp>
        <p:nvSpPr>
          <p:cNvPr id="7" name="Date Placeholder 6">
            <a:extLst>
              <a:ext uri="{FF2B5EF4-FFF2-40B4-BE49-F238E27FC236}">
                <a16:creationId xmlns:a16="http://schemas.microsoft.com/office/drawing/2014/main" id="{AF2CCB58-781C-4C6A-BCFA-0E8C61F208BB}"/>
              </a:ext>
            </a:extLst>
          </p:cNvPr>
          <p:cNvSpPr>
            <a:spLocks noGrp="1"/>
          </p:cNvSpPr>
          <p:nvPr>
            <p:ph type="dt" sz="half" idx="10"/>
          </p:nvPr>
        </p:nvSpPr>
        <p:spPr/>
        <p:txBody>
          <a:bodyPr/>
          <a:lstStyle/>
          <a:p>
            <a:fld id="{6D927B9E-021D-4F3F-800D-F4B00D9C08A8}" type="datetime1">
              <a:rPr lang="en-US" smtClean="0"/>
              <a:t>10/3/2020</a:t>
            </a:fld>
            <a:endParaRPr lang="en-US" dirty="0"/>
          </a:p>
        </p:txBody>
      </p:sp>
      <p:sp>
        <p:nvSpPr>
          <p:cNvPr id="8" name="Footer Placeholder 7">
            <a:extLst>
              <a:ext uri="{FF2B5EF4-FFF2-40B4-BE49-F238E27FC236}">
                <a16:creationId xmlns:a16="http://schemas.microsoft.com/office/drawing/2014/main" id="{B68E6803-AF1F-435B-B9FC-28801F06923F}"/>
              </a:ext>
            </a:extLst>
          </p:cNvPr>
          <p:cNvSpPr>
            <a:spLocks noGrp="1"/>
          </p:cNvSpPr>
          <p:nvPr>
            <p:ph type="ftr" sz="quarter" idx="11"/>
          </p:nvPr>
        </p:nvSpPr>
        <p:spPr/>
        <p:txBody>
          <a:bodyPr/>
          <a:lstStyle/>
          <a:p>
            <a:r>
              <a:rPr lang="en-US"/>
              <a:t>CS 410 – Team Yellow – Load.In – Feasibility </a:t>
            </a:r>
            <a:endParaRPr lang="en-US" dirty="0"/>
          </a:p>
        </p:txBody>
      </p:sp>
      <p:sp>
        <p:nvSpPr>
          <p:cNvPr id="3" name="Title 2">
            <a:extLst>
              <a:ext uri="{FF2B5EF4-FFF2-40B4-BE49-F238E27FC236}">
                <a16:creationId xmlns:a16="http://schemas.microsoft.com/office/drawing/2014/main" id="{C8F38EFD-4187-48B5-BC9E-9494E29D9C7A}"/>
              </a:ext>
            </a:extLst>
          </p:cNvPr>
          <p:cNvSpPr>
            <a:spLocks noGrp="1"/>
          </p:cNvSpPr>
          <p:nvPr>
            <p:ph type="title"/>
          </p:nvPr>
        </p:nvSpPr>
        <p:spPr>
          <a:xfrm>
            <a:off x="639939" y="247609"/>
            <a:ext cx="10515600" cy="994170"/>
          </a:xfrm>
        </p:spPr>
        <p:txBody>
          <a:bodyPr/>
          <a:lstStyle/>
          <a:p>
            <a:r>
              <a:rPr lang="en-US" dirty="0"/>
              <a:t>What Load.In Will Do</a:t>
            </a:r>
          </a:p>
        </p:txBody>
      </p:sp>
      <p:sp>
        <p:nvSpPr>
          <p:cNvPr id="9" name="Rectangle 8">
            <a:extLst>
              <a:ext uri="{FF2B5EF4-FFF2-40B4-BE49-F238E27FC236}">
                <a16:creationId xmlns:a16="http://schemas.microsoft.com/office/drawing/2014/main" id="{7FD2AA8F-C5F0-4534-AB3E-D717CBA9CF24}"/>
              </a:ext>
            </a:extLst>
          </p:cNvPr>
          <p:cNvSpPr/>
          <p:nvPr/>
        </p:nvSpPr>
        <p:spPr>
          <a:xfrm>
            <a:off x="733776" y="1396738"/>
            <a:ext cx="5170313" cy="4816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Assist in the packing process with expert advice</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Catalog with photos all boxes, furniture, and other items that are going to be placed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Generate instructions for properly loading the truck based on weight distribution, item safety, best fit space utilization, and item(s) priority</a:t>
            </a:r>
          </a:p>
        </p:txBody>
      </p:sp>
      <p:sp>
        <p:nvSpPr>
          <p:cNvPr id="11" name="Rectangle 10">
            <a:extLst>
              <a:ext uri="{FF2B5EF4-FFF2-40B4-BE49-F238E27FC236}">
                <a16:creationId xmlns:a16="http://schemas.microsoft.com/office/drawing/2014/main" id="{15598140-A292-4D2E-812E-6C39071FE899}"/>
              </a:ext>
            </a:extLst>
          </p:cNvPr>
          <p:cNvSpPr/>
          <p:nvPr/>
        </p:nvSpPr>
        <p:spPr>
          <a:xfrm>
            <a:off x="6096000" y="1416232"/>
            <a:ext cx="5463821" cy="4421723"/>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Use photos taken to Create a 3D model of how everything should be expertly packed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Will provide location information for different boxes and items within the truck using 3D model and cataloging</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Give estimate for appropriate rental truck size and number of trips dependent on truck size</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6350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27</a:t>
            </a:fld>
            <a:endParaRPr lang="en-US"/>
          </a:p>
        </p:txBody>
      </p:sp>
      <p:sp>
        <p:nvSpPr>
          <p:cNvPr id="2" name="Date Placeholder 1">
            <a:extLst>
              <a:ext uri="{FF2B5EF4-FFF2-40B4-BE49-F238E27FC236}">
                <a16:creationId xmlns:a16="http://schemas.microsoft.com/office/drawing/2014/main" id="{9A06309B-2815-4378-95C3-5CFDB1474027}"/>
              </a:ext>
            </a:extLst>
          </p:cNvPr>
          <p:cNvSpPr>
            <a:spLocks noGrp="1"/>
          </p:cNvSpPr>
          <p:nvPr>
            <p:ph type="dt" sz="half" idx="10"/>
          </p:nvPr>
        </p:nvSpPr>
        <p:spPr/>
        <p:txBody>
          <a:bodyPr/>
          <a:lstStyle/>
          <a:p>
            <a:fld id="{CD6539B3-D6FE-4F03-84A4-6F47DBE35649}" type="datetime1">
              <a:rPr lang="en-US" smtClean="0"/>
              <a:t>10/3/2020</a:t>
            </a:fld>
            <a:endParaRPr lang="en-US" dirty="0"/>
          </a:p>
        </p:txBody>
      </p:sp>
      <p:sp>
        <p:nvSpPr>
          <p:cNvPr id="3" name="Footer Placeholder 2">
            <a:extLst>
              <a:ext uri="{FF2B5EF4-FFF2-40B4-BE49-F238E27FC236}">
                <a16:creationId xmlns:a16="http://schemas.microsoft.com/office/drawing/2014/main" id="{DFBC2F58-21CF-4BA0-9DBC-8487DA5E199F}"/>
              </a:ext>
            </a:extLst>
          </p:cNvPr>
          <p:cNvSpPr>
            <a:spLocks noGrp="1"/>
          </p:cNvSpPr>
          <p:nvPr>
            <p:ph type="ftr" sz="quarter" idx="11"/>
          </p:nvPr>
        </p:nvSpPr>
        <p:spPr/>
        <p:txBody>
          <a:bodyPr/>
          <a:lstStyle/>
          <a:p>
            <a:r>
              <a:rPr lang="en-US"/>
              <a:t>CS 410 – Team Yellow – Load.In – Feasibility </a:t>
            </a:r>
            <a:endParaRPr lang="en-US" dirty="0"/>
          </a:p>
        </p:txBody>
      </p:sp>
      <p:sp>
        <p:nvSpPr>
          <p:cNvPr id="13" name="Title 2">
            <a:extLst>
              <a:ext uri="{FF2B5EF4-FFF2-40B4-BE49-F238E27FC236}">
                <a16:creationId xmlns:a16="http://schemas.microsoft.com/office/drawing/2014/main" id="{67B07F98-18F4-424A-8F8B-45F9BBCCBD39}"/>
              </a:ext>
            </a:extLst>
          </p:cNvPr>
          <p:cNvSpPr txBox="1">
            <a:spLocks/>
          </p:cNvSpPr>
          <p:nvPr/>
        </p:nvSpPr>
        <p:spPr>
          <a:xfrm>
            <a:off x="639939" y="247609"/>
            <a:ext cx="10515600" cy="9941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What Load.In Won’t Do</a:t>
            </a:r>
          </a:p>
        </p:txBody>
      </p:sp>
      <p:sp>
        <p:nvSpPr>
          <p:cNvPr id="15" name="Rectangle 14">
            <a:extLst>
              <a:ext uri="{FF2B5EF4-FFF2-40B4-BE49-F238E27FC236}">
                <a16:creationId xmlns:a16="http://schemas.microsoft.com/office/drawing/2014/main" id="{50A42C08-43D8-49F5-8745-0F1E5E4830E8}"/>
              </a:ext>
            </a:extLst>
          </p:cNvPr>
          <p:cNvSpPr/>
          <p:nvPr/>
        </p:nvSpPr>
        <p:spPr>
          <a:xfrm>
            <a:off x="639939" y="1793393"/>
            <a:ext cx="9226550" cy="3458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Pack boxes </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Load or unload truck</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Assist in the driving process</a:t>
            </a: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Won’t Adjust 3d Model for deviations from the generated plan</a:t>
            </a:r>
            <a:endParaRPr lang="en-US" sz="4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7360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“Market analysis &amp; benefits to the customer base”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28</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10/3/2020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35143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Risks &amp; Mitigation</a:t>
            </a:r>
          </a:p>
        </p:txBody>
      </p:sp>
      <p:sp>
        <p:nvSpPr>
          <p:cNvPr id="2" name="Date Placeholder 1">
            <a:extLst>
              <a:ext uri="{FF2B5EF4-FFF2-40B4-BE49-F238E27FC236}">
                <a16:creationId xmlns:a16="http://schemas.microsoft.com/office/drawing/2014/main" id="{43658FF4-8C13-4078-B7E3-3F15EF9C0B08}"/>
              </a:ext>
            </a:extLst>
          </p:cNvPr>
          <p:cNvSpPr>
            <a:spLocks noGrp="1"/>
          </p:cNvSpPr>
          <p:nvPr>
            <p:ph type="dt" sz="half" idx="2"/>
          </p:nvPr>
        </p:nvSpPr>
        <p:spPr/>
        <p:txBody>
          <a:bodyPr/>
          <a:lstStyle/>
          <a:p>
            <a:fld id="{0393A18A-B23A-433C-8A81-043B67CB55CE}" type="datetime1">
              <a:rPr lang="en-US" smtClean="0"/>
              <a:t>10/3/2020</a:t>
            </a:fld>
            <a:endParaRPr lang="en-US" dirty="0"/>
          </a:p>
        </p:txBody>
      </p:sp>
      <p:sp>
        <p:nvSpPr>
          <p:cNvPr id="5" name="Footer Placeholder 4">
            <a:extLst>
              <a:ext uri="{FF2B5EF4-FFF2-40B4-BE49-F238E27FC236}">
                <a16:creationId xmlns:a16="http://schemas.microsoft.com/office/drawing/2014/main" id="{A03615A6-98B7-4033-858F-7C4F70497D7B}"/>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10FA2DD2-ECA8-49A5-B38C-8B3FCCDCD88F}"/>
              </a:ext>
            </a:extLst>
          </p:cNvPr>
          <p:cNvSpPr>
            <a:spLocks noGrp="1"/>
          </p:cNvSpPr>
          <p:nvPr>
            <p:ph type="sldNum" sz="quarter" idx="4"/>
          </p:nvPr>
        </p:nvSpPr>
        <p:spPr/>
        <p:txBody>
          <a:bodyPr/>
          <a:lstStyle/>
          <a:p>
            <a:fld id="{BC24384F-C969-491A-B746-B529BCC5F8BF}" type="slidenum">
              <a:rPr lang="en-US" smtClean="0"/>
              <a:pPr/>
              <a:t>29</a:t>
            </a:fld>
            <a:endParaRPr lang="en-US" dirty="0"/>
          </a:p>
        </p:txBody>
      </p:sp>
    </p:spTree>
    <p:extLst>
      <p:ext uri="{BB962C8B-B14F-4D97-AF65-F5344CB8AC3E}">
        <p14:creationId xmlns:p14="http://schemas.microsoft.com/office/powerpoint/2010/main" val="17829011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F88FC381-DCC3-450B-A2C5-AF7915E4BB0E}"/>
              </a:ext>
            </a:extLst>
          </p:cNvPr>
          <p:cNvSpPr>
            <a:spLocks noGrp="1"/>
          </p:cNvSpPr>
          <p:nvPr>
            <p:ph type="sldNum" sz="quarter" idx="4"/>
          </p:nvPr>
        </p:nvSpPr>
        <p:spPr/>
        <p:txBody>
          <a:bodyPr/>
          <a:lstStyle/>
          <a:p>
            <a:fld id="{BC24384F-C969-491A-B746-B529BCC5F8BF}" type="slidenum">
              <a:rPr lang="en-US" smtClean="0"/>
              <a:t>3</a:t>
            </a:fld>
            <a:endParaRPr lang="en-US"/>
          </a:p>
        </p:txBody>
      </p:sp>
      <p:sp>
        <p:nvSpPr>
          <p:cNvPr id="2" name="Title 1">
            <a:extLst>
              <a:ext uri="{FF2B5EF4-FFF2-40B4-BE49-F238E27FC236}">
                <a16:creationId xmlns:a16="http://schemas.microsoft.com/office/drawing/2014/main" id="{155A15CD-CD03-402D-A02F-36101AF7BC7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0BECDFB-EFCE-4265-92CC-8F6C2D538D33}"/>
              </a:ext>
            </a:extLst>
          </p:cNvPr>
          <p:cNvSpPr>
            <a:spLocks noGrp="1"/>
          </p:cNvSpPr>
          <p:nvPr>
            <p:ph idx="4294967295"/>
          </p:nvPr>
        </p:nvSpPr>
        <p:spPr>
          <a:xfrm>
            <a:off x="838200" y="1457324"/>
            <a:ext cx="10515600" cy="4625975"/>
          </a:xfrm>
        </p:spPr>
        <p:txBody>
          <a:bodyPr>
            <a:normAutofit/>
          </a:bodyPr>
          <a:lstStyle/>
          <a:p>
            <a:r>
              <a:rPr lang="en-US" dirty="0"/>
              <a:t>Team Biography: 4</a:t>
            </a:r>
          </a:p>
          <a:p>
            <a:r>
              <a:rPr lang="en-US" dirty="0"/>
              <a:t>The Problem: 5</a:t>
            </a:r>
          </a:p>
          <a:p>
            <a:pPr lvl="1"/>
            <a:r>
              <a:rPr lang="en-US" dirty="0"/>
              <a:t>Problem Statement: 9</a:t>
            </a:r>
          </a:p>
          <a:p>
            <a:pPr lvl="1"/>
            <a:r>
              <a:rPr lang="en-US" dirty="0"/>
              <a:t>Problem Characteristics: 11-16</a:t>
            </a:r>
          </a:p>
          <a:p>
            <a:r>
              <a:rPr lang="en-US" dirty="0"/>
              <a:t>Current Process Flow: 17-19</a:t>
            </a:r>
          </a:p>
          <a:p>
            <a:r>
              <a:rPr lang="en-US" dirty="0"/>
              <a:t>Major Functional Component Diagram: 20-21</a:t>
            </a:r>
          </a:p>
          <a:p>
            <a:r>
              <a:rPr lang="en-US" dirty="0"/>
              <a:t>Competition: 22-23</a:t>
            </a:r>
          </a:p>
          <a:p>
            <a:r>
              <a:rPr lang="en-US" dirty="0"/>
              <a:t>References: 24</a:t>
            </a:r>
          </a:p>
          <a:p>
            <a:r>
              <a:rPr lang="en-US" dirty="0"/>
              <a:t>Glossary: 25</a:t>
            </a:r>
          </a:p>
        </p:txBody>
      </p:sp>
      <p:sp>
        <p:nvSpPr>
          <p:cNvPr id="4" name="Date Placeholder 3">
            <a:extLst>
              <a:ext uri="{FF2B5EF4-FFF2-40B4-BE49-F238E27FC236}">
                <a16:creationId xmlns:a16="http://schemas.microsoft.com/office/drawing/2014/main" id="{817E9C41-9480-4C74-96B3-549AA60DBEF8}"/>
              </a:ext>
            </a:extLst>
          </p:cNvPr>
          <p:cNvSpPr>
            <a:spLocks noGrp="1"/>
          </p:cNvSpPr>
          <p:nvPr>
            <p:ph type="dt" sz="half" idx="2"/>
          </p:nvPr>
        </p:nvSpPr>
        <p:spPr/>
        <p:txBody>
          <a:bodyPr/>
          <a:lstStyle/>
          <a:p>
            <a:fld id="{E6034633-1046-409F-B702-1FE50F4BC574}" type="datetime1">
              <a:rPr lang="en-US" smtClean="0"/>
              <a:t>10/3/2020</a:t>
            </a:fld>
            <a:endParaRPr lang="en-US" dirty="0"/>
          </a:p>
        </p:txBody>
      </p:sp>
      <p:sp>
        <p:nvSpPr>
          <p:cNvPr id="5" name="Footer Placeholder 4">
            <a:extLst>
              <a:ext uri="{FF2B5EF4-FFF2-40B4-BE49-F238E27FC236}">
                <a16:creationId xmlns:a16="http://schemas.microsoft.com/office/drawing/2014/main" id="{1E007D22-8AD0-4E14-8404-D62F64E1B9AA}"/>
              </a:ext>
            </a:extLst>
          </p:cNvPr>
          <p:cNvSpPr>
            <a:spLocks noGrp="1"/>
          </p:cNvSpPr>
          <p:nvPr>
            <p:ph type="ftr" sz="quarter" idx="3"/>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5978897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30</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10/3/2020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2785143682"/>
              </p:ext>
            </p:extLst>
          </p:nvPr>
        </p:nvGraphicFramePr>
        <p:xfrm>
          <a:off x="278957" y="993658"/>
          <a:ext cx="6471799" cy="4679565"/>
        </p:xfrm>
        <a:graphic>
          <a:graphicData uri="http://schemas.openxmlformats.org/drawingml/2006/table">
            <a:tbl>
              <a:tblPr firstRow="1" firstCol="1" bandRow="1"/>
              <a:tblGrid>
                <a:gridCol w="789337">
                  <a:extLst>
                    <a:ext uri="{9D8B030D-6E8A-4147-A177-3AD203B41FA5}">
                      <a16:colId xmlns:a16="http://schemas.microsoft.com/office/drawing/2014/main" val="23964120"/>
                    </a:ext>
                  </a:extLst>
                </a:gridCol>
                <a:gridCol w="958481">
                  <a:extLst>
                    <a:ext uri="{9D8B030D-6E8A-4147-A177-3AD203B41FA5}">
                      <a16:colId xmlns:a16="http://schemas.microsoft.com/office/drawing/2014/main" val="3881041737"/>
                    </a:ext>
                  </a:extLst>
                </a:gridCol>
                <a:gridCol w="958481">
                  <a:extLst>
                    <a:ext uri="{9D8B030D-6E8A-4147-A177-3AD203B41FA5}">
                      <a16:colId xmlns:a16="http://schemas.microsoft.com/office/drawing/2014/main" val="2205594500"/>
                    </a:ext>
                  </a:extLst>
                </a:gridCol>
                <a:gridCol w="1017994">
                  <a:extLst>
                    <a:ext uri="{9D8B030D-6E8A-4147-A177-3AD203B41FA5}">
                      <a16:colId xmlns:a16="http://schemas.microsoft.com/office/drawing/2014/main" val="2413491925"/>
                    </a:ext>
                  </a:extLst>
                </a:gridCol>
                <a:gridCol w="1017994">
                  <a:extLst>
                    <a:ext uri="{9D8B030D-6E8A-4147-A177-3AD203B41FA5}">
                      <a16:colId xmlns:a16="http://schemas.microsoft.com/office/drawing/2014/main" val="731105647"/>
                    </a:ext>
                  </a:extLst>
                </a:gridCol>
                <a:gridCol w="902099">
                  <a:extLst>
                    <a:ext uri="{9D8B030D-6E8A-4147-A177-3AD203B41FA5}">
                      <a16:colId xmlns:a16="http://schemas.microsoft.com/office/drawing/2014/main" val="223629030"/>
                    </a:ext>
                  </a:extLst>
                </a:gridCol>
                <a:gridCol w="827413">
                  <a:extLst>
                    <a:ext uri="{9D8B030D-6E8A-4147-A177-3AD203B41FA5}">
                      <a16:colId xmlns:a16="http://schemas.microsoft.com/office/drawing/2014/main" val="434748574"/>
                    </a:ext>
                  </a:extLst>
                </a:gridCol>
              </a:tblGrid>
              <a:tr h="513425">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362418">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0262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565611">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1635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0553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6" name="TextBox 5">
            <a:extLst>
              <a:ext uri="{FF2B5EF4-FFF2-40B4-BE49-F238E27FC236}">
                <a16:creationId xmlns:a16="http://schemas.microsoft.com/office/drawing/2014/main" id="{6F045321-C7CD-425A-ABF2-285B219F9B84}"/>
              </a:ext>
            </a:extLst>
          </p:cNvPr>
          <p:cNvSpPr txBox="1"/>
          <p:nvPr/>
        </p:nvSpPr>
        <p:spPr>
          <a:xfrm>
            <a:off x="278957" y="141459"/>
            <a:ext cx="8116711" cy="646331"/>
          </a:xfrm>
          <a:prstGeom prst="rect">
            <a:avLst/>
          </a:prstGeom>
          <a:noFill/>
        </p:spPr>
        <p:txBody>
          <a:bodyPr wrap="square" rtlCol="0">
            <a:spAutoFit/>
          </a:bodyPr>
          <a:lstStyle/>
          <a:p>
            <a:r>
              <a:rPr lang="en-US" sz="3600" dirty="0"/>
              <a:t>Technical Risks</a:t>
            </a:r>
          </a:p>
        </p:txBody>
      </p:sp>
      <p:sp>
        <p:nvSpPr>
          <p:cNvPr id="5" name="Rectangle 4">
            <a:extLst>
              <a:ext uri="{FF2B5EF4-FFF2-40B4-BE49-F238E27FC236}">
                <a16:creationId xmlns:a16="http://schemas.microsoft.com/office/drawing/2014/main" id="{0D8A34CC-51FC-444F-A752-220DAA00F2E4}"/>
              </a:ext>
            </a:extLst>
          </p:cNvPr>
          <p:cNvSpPr/>
          <p:nvPr/>
        </p:nvSpPr>
        <p:spPr>
          <a:xfrm>
            <a:off x="6934200" y="894030"/>
            <a:ext cx="5133622" cy="5355312"/>
          </a:xfrm>
          <a:prstGeom prst="rect">
            <a:avLst/>
          </a:prstGeom>
        </p:spPr>
        <p:txBody>
          <a:bodyPr wrap="square">
            <a:spAutoFit/>
          </a:bodyPr>
          <a:lstStyle/>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T-1: Artificial Intelligence prone to error due to low data.</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T-1 Mitigation: Preload test data via internet before application is released.</a:t>
            </a:r>
          </a:p>
          <a:p>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T-2: UI Design not being user friendly.</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T-2 Mitigation: Limit design changes per iteration and meet with stakeholders frequently.</a:t>
            </a:r>
          </a:p>
          <a:p>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T-3: Inability to quickly implement user feedback due to technical complexity.</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T-3 Mitigation:  Implement high level documentation and best coding practices to mitigation ease of future iterations. </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T-4: Current technology being implemented is new and unproven in the field.</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T-4 Mitigation: Conduct a beta phase to mitigate risk of critical errors upon release.</a:t>
            </a:r>
          </a:p>
        </p:txBody>
      </p:sp>
      <p:pic>
        <p:nvPicPr>
          <p:cNvPr id="7" name="Picture 6">
            <a:extLst>
              <a:ext uri="{FF2B5EF4-FFF2-40B4-BE49-F238E27FC236}">
                <a16:creationId xmlns:a16="http://schemas.microsoft.com/office/drawing/2014/main" id="{7314C429-BED7-41D2-AB93-A7DB06A9984A}"/>
              </a:ext>
            </a:extLst>
          </p:cNvPr>
          <p:cNvPicPr>
            <a:picLocks noChangeAspect="1"/>
          </p:cNvPicPr>
          <p:nvPr/>
        </p:nvPicPr>
        <p:blipFill>
          <a:blip r:embed="rId2"/>
          <a:stretch>
            <a:fillRect/>
          </a:stretch>
        </p:blipFill>
        <p:spPr>
          <a:xfrm>
            <a:off x="390493" y="4779648"/>
            <a:ext cx="5945879" cy="745468"/>
          </a:xfrm>
          <a:prstGeom prst="rect">
            <a:avLst/>
          </a:prstGeom>
        </p:spPr>
      </p:pic>
    </p:spTree>
    <p:extLst>
      <p:ext uri="{BB962C8B-B14F-4D97-AF65-F5344CB8AC3E}">
        <p14:creationId xmlns:p14="http://schemas.microsoft.com/office/powerpoint/2010/main" val="2724292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31</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10/3/2020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
        <p:nvSpPr>
          <p:cNvPr id="6" name="TextBox 5">
            <a:extLst>
              <a:ext uri="{FF2B5EF4-FFF2-40B4-BE49-F238E27FC236}">
                <a16:creationId xmlns:a16="http://schemas.microsoft.com/office/drawing/2014/main" id="{6F045321-C7CD-425A-ABF2-285B219F9B84}"/>
              </a:ext>
            </a:extLst>
          </p:cNvPr>
          <p:cNvSpPr txBox="1"/>
          <p:nvPr/>
        </p:nvSpPr>
        <p:spPr>
          <a:xfrm>
            <a:off x="278957" y="187839"/>
            <a:ext cx="8116711" cy="646331"/>
          </a:xfrm>
          <a:prstGeom prst="rect">
            <a:avLst/>
          </a:prstGeom>
          <a:noFill/>
        </p:spPr>
        <p:txBody>
          <a:bodyPr wrap="square" rtlCol="0">
            <a:spAutoFit/>
          </a:bodyPr>
          <a:lstStyle/>
          <a:p>
            <a:r>
              <a:rPr lang="en-US" sz="3600" dirty="0"/>
              <a:t>Customer Risks</a:t>
            </a:r>
          </a:p>
        </p:txBody>
      </p:sp>
      <p:sp>
        <p:nvSpPr>
          <p:cNvPr id="7" name="Rectangle 6">
            <a:extLst>
              <a:ext uri="{FF2B5EF4-FFF2-40B4-BE49-F238E27FC236}">
                <a16:creationId xmlns:a16="http://schemas.microsoft.com/office/drawing/2014/main" id="{5B105A2D-2A48-4D93-90D7-1C29A4A37ED1}"/>
              </a:ext>
            </a:extLst>
          </p:cNvPr>
          <p:cNvSpPr/>
          <p:nvPr/>
        </p:nvSpPr>
        <p:spPr>
          <a:xfrm>
            <a:off x="6813287" y="462461"/>
            <a:ext cx="5099756" cy="5909310"/>
          </a:xfrm>
          <a:prstGeom prst="rect">
            <a:avLst/>
          </a:prstGeom>
        </p:spPr>
        <p:txBody>
          <a:bodyPr wrap="square">
            <a:spAutoFit/>
          </a:bodyPr>
          <a:lstStyle/>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C-1: End user disobeys the instructions given by the application.</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C-1 Mitigation: Implement an editing feature that allows the end user to change placement of items.</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C-2: User doesn’t understand how to use the application.</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C-2 Mitigation: Implement a tutorial on how to use the application and provide suggestions.</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C-3: User is injured and files a lawsuit due to misuse of application.</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C-3 Mitigation: Consult with lawyers to create a strong term of service to protect the end user and customer.</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C-4: User is disgruntled with the product.</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C-4 Mitigation: Implement a customer feedback feature that allows the users to disclose his/her issues with the applications.</a:t>
            </a:r>
          </a:p>
        </p:txBody>
      </p:sp>
      <p:graphicFrame>
        <p:nvGraphicFramePr>
          <p:cNvPr id="9" name="Table 8">
            <a:extLst>
              <a:ext uri="{FF2B5EF4-FFF2-40B4-BE49-F238E27FC236}">
                <a16:creationId xmlns:a16="http://schemas.microsoft.com/office/drawing/2014/main" id="{F618CD68-28E1-49D7-B9B6-14B979BD75F0}"/>
              </a:ext>
            </a:extLst>
          </p:cNvPr>
          <p:cNvGraphicFramePr>
            <a:graphicFrameLocks noGrp="1"/>
          </p:cNvGraphicFramePr>
          <p:nvPr>
            <p:extLst>
              <p:ext uri="{D42A27DB-BD31-4B8C-83A1-F6EECF244321}">
                <p14:modId xmlns:p14="http://schemas.microsoft.com/office/powerpoint/2010/main" val="167608522"/>
              </p:ext>
            </p:extLst>
          </p:nvPr>
        </p:nvGraphicFramePr>
        <p:xfrm>
          <a:off x="278957" y="834170"/>
          <a:ext cx="6291175" cy="4619660"/>
        </p:xfrm>
        <a:graphic>
          <a:graphicData uri="http://schemas.openxmlformats.org/drawingml/2006/table">
            <a:tbl>
              <a:tblPr firstRow="1" firstCol="1" bandRow="1"/>
              <a:tblGrid>
                <a:gridCol w="758553">
                  <a:extLst>
                    <a:ext uri="{9D8B030D-6E8A-4147-A177-3AD203B41FA5}">
                      <a16:colId xmlns:a16="http://schemas.microsoft.com/office/drawing/2014/main" val="23964120"/>
                    </a:ext>
                  </a:extLst>
                </a:gridCol>
                <a:gridCol w="921101">
                  <a:extLst>
                    <a:ext uri="{9D8B030D-6E8A-4147-A177-3AD203B41FA5}">
                      <a16:colId xmlns:a16="http://schemas.microsoft.com/office/drawing/2014/main" val="3881041737"/>
                    </a:ext>
                  </a:extLst>
                </a:gridCol>
                <a:gridCol w="921101">
                  <a:extLst>
                    <a:ext uri="{9D8B030D-6E8A-4147-A177-3AD203B41FA5}">
                      <a16:colId xmlns:a16="http://schemas.microsoft.com/office/drawing/2014/main" val="2205594500"/>
                    </a:ext>
                  </a:extLst>
                </a:gridCol>
                <a:gridCol w="978293">
                  <a:extLst>
                    <a:ext uri="{9D8B030D-6E8A-4147-A177-3AD203B41FA5}">
                      <a16:colId xmlns:a16="http://schemas.microsoft.com/office/drawing/2014/main" val="2413491925"/>
                    </a:ext>
                  </a:extLst>
                </a:gridCol>
                <a:gridCol w="978293">
                  <a:extLst>
                    <a:ext uri="{9D8B030D-6E8A-4147-A177-3AD203B41FA5}">
                      <a16:colId xmlns:a16="http://schemas.microsoft.com/office/drawing/2014/main" val="731105647"/>
                    </a:ext>
                  </a:extLst>
                </a:gridCol>
                <a:gridCol w="866917">
                  <a:extLst>
                    <a:ext uri="{9D8B030D-6E8A-4147-A177-3AD203B41FA5}">
                      <a16:colId xmlns:a16="http://schemas.microsoft.com/office/drawing/2014/main" val="223629030"/>
                    </a:ext>
                  </a:extLst>
                </a:gridCol>
                <a:gridCol w="866917">
                  <a:extLst>
                    <a:ext uri="{9D8B030D-6E8A-4147-A177-3AD203B41FA5}">
                      <a16:colId xmlns:a16="http://schemas.microsoft.com/office/drawing/2014/main" val="434748574"/>
                    </a:ext>
                  </a:extLst>
                </a:gridCol>
              </a:tblGrid>
              <a:tr h="518309">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365865">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585835">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48876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48876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54985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4474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977523">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pic>
        <p:nvPicPr>
          <p:cNvPr id="11" name="Picture 10">
            <a:extLst>
              <a:ext uri="{FF2B5EF4-FFF2-40B4-BE49-F238E27FC236}">
                <a16:creationId xmlns:a16="http://schemas.microsoft.com/office/drawing/2014/main" id="{E51CD1B3-5FE7-4923-8CC8-8605F066C06D}"/>
              </a:ext>
            </a:extLst>
          </p:cNvPr>
          <p:cNvPicPr>
            <a:picLocks noChangeAspect="1"/>
          </p:cNvPicPr>
          <p:nvPr/>
        </p:nvPicPr>
        <p:blipFill>
          <a:blip r:embed="rId2"/>
          <a:stretch>
            <a:fillRect/>
          </a:stretch>
        </p:blipFill>
        <p:spPr>
          <a:xfrm>
            <a:off x="369228" y="4619252"/>
            <a:ext cx="5945879" cy="745468"/>
          </a:xfrm>
          <a:prstGeom prst="rect">
            <a:avLst/>
          </a:prstGeom>
        </p:spPr>
      </p:pic>
    </p:spTree>
    <p:extLst>
      <p:ext uri="{BB962C8B-B14F-4D97-AF65-F5344CB8AC3E}">
        <p14:creationId xmlns:p14="http://schemas.microsoft.com/office/powerpoint/2010/main" val="1262390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32</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10/3/2020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130196987"/>
              </p:ext>
            </p:extLst>
          </p:nvPr>
        </p:nvGraphicFramePr>
        <p:xfrm>
          <a:off x="564789" y="1109836"/>
          <a:ext cx="10498321" cy="4861985"/>
        </p:xfrm>
        <a:graphic>
          <a:graphicData uri="http://schemas.openxmlformats.org/drawingml/2006/table">
            <a:tbl>
              <a:tblPr firstRow="1" firstCol="1" bandRow="1"/>
              <a:tblGrid>
                <a:gridCol w="1265825">
                  <a:extLst>
                    <a:ext uri="{9D8B030D-6E8A-4147-A177-3AD203B41FA5}">
                      <a16:colId xmlns:a16="http://schemas.microsoft.com/office/drawing/2014/main" val="23964120"/>
                    </a:ext>
                  </a:extLst>
                </a:gridCol>
                <a:gridCol w="1537075">
                  <a:extLst>
                    <a:ext uri="{9D8B030D-6E8A-4147-A177-3AD203B41FA5}">
                      <a16:colId xmlns:a16="http://schemas.microsoft.com/office/drawing/2014/main" val="3881041737"/>
                    </a:ext>
                  </a:extLst>
                </a:gridCol>
                <a:gridCol w="1537075">
                  <a:extLst>
                    <a:ext uri="{9D8B030D-6E8A-4147-A177-3AD203B41FA5}">
                      <a16:colId xmlns:a16="http://schemas.microsoft.com/office/drawing/2014/main" val="2205594500"/>
                    </a:ext>
                  </a:extLst>
                </a:gridCol>
                <a:gridCol w="1632515">
                  <a:extLst>
                    <a:ext uri="{9D8B030D-6E8A-4147-A177-3AD203B41FA5}">
                      <a16:colId xmlns:a16="http://schemas.microsoft.com/office/drawing/2014/main" val="2413491925"/>
                    </a:ext>
                  </a:extLst>
                </a:gridCol>
                <a:gridCol w="1632515">
                  <a:extLst>
                    <a:ext uri="{9D8B030D-6E8A-4147-A177-3AD203B41FA5}">
                      <a16:colId xmlns:a16="http://schemas.microsoft.com/office/drawing/2014/main" val="731105647"/>
                    </a:ext>
                  </a:extLst>
                </a:gridCol>
                <a:gridCol w="1446658">
                  <a:extLst>
                    <a:ext uri="{9D8B030D-6E8A-4147-A177-3AD203B41FA5}">
                      <a16:colId xmlns:a16="http://schemas.microsoft.com/office/drawing/2014/main" val="223629030"/>
                    </a:ext>
                  </a:extLst>
                </a:gridCol>
                <a:gridCol w="1446658">
                  <a:extLst>
                    <a:ext uri="{9D8B030D-6E8A-4147-A177-3AD203B41FA5}">
                      <a16:colId xmlns:a16="http://schemas.microsoft.com/office/drawing/2014/main" val="434748574"/>
                    </a:ext>
                  </a:extLst>
                </a:gridCol>
              </a:tblGrid>
              <a:tr h="528047">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217067">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5045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42670">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 C-4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42670">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 C-1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610504">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8523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8534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18" name="TextBox 17">
            <a:extLst>
              <a:ext uri="{FF2B5EF4-FFF2-40B4-BE49-F238E27FC236}">
                <a16:creationId xmlns:a16="http://schemas.microsoft.com/office/drawing/2014/main" id="{AE9A5EAE-5FD0-4145-8C38-AFC972EB3A17}"/>
              </a:ext>
            </a:extLst>
          </p:cNvPr>
          <p:cNvSpPr txBox="1"/>
          <p:nvPr/>
        </p:nvSpPr>
        <p:spPr>
          <a:xfrm>
            <a:off x="564789" y="187839"/>
            <a:ext cx="8116711" cy="646331"/>
          </a:xfrm>
          <a:prstGeom prst="rect">
            <a:avLst/>
          </a:prstGeom>
          <a:noFill/>
        </p:spPr>
        <p:txBody>
          <a:bodyPr wrap="square" rtlCol="0">
            <a:spAutoFit/>
          </a:bodyPr>
          <a:lstStyle/>
          <a:p>
            <a:r>
              <a:rPr lang="en-US" sz="3600" dirty="0"/>
              <a:t>Risks Overview</a:t>
            </a:r>
          </a:p>
        </p:txBody>
      </p:sp>
      <p:pic>
        <p:nvPicPr>
          <p:cNvPr id="20" name="Picture 19">
            <a:extLst>
              <a:ext uri="{FF2B5EF4-FFF2-40B4-BE49-F238E27FC236}">
                <a16:creationId xmlns:a16="http://schemas.microsoft.com/office/drawing/2014/main" id="{D113A6FF-121D-4670-A3D9-B5A1E89EC970}"/>
              </a:ext>
            </a:extLst>
          </p:cNvPr>
          <p:cNvPicPr>
            <a:picLocks noChangeAspect="1"/>
          </p:cNvPicPr>
          <p:nvPr/>
        </p:nvPicPr>
        <p:blipFill>
          <a:blip r:embed="rId2"/>
          <a:stretch>
            <a:fillRect/>
          </a:stretch>
        </p:blipFill>
        <p:spPr>
          <a:xfrm>
            <a:off x="710125" y="4978141"/>
            <a:ext cx="5945879" cy="745468"/>
          </a:xfrm>
          <a:prstGeom prst="rect">
            <a:avLst/>
          </a:prstGeom>
        </p:spPr>
      </p:pic>
    </p:spTree>
    <p:extLst>
      <p:ext uri="{BB962C8B-B14F-4D97-AF65-F5344CB8AC3E}">
        <p14:creationId xmlns:p14="http://schemas.microsoft.com/office/powerpoint/2010/main" val="3713112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What’s the competition like?</a:t>
            </a:r>
          </a:p>
        </p:txBody>
      </p:sp>
      <p:sp>
        <p:nvSpPr>
          <p:cNvPr id="2" name="Date Placeholder 1">
            <a:extLst>
              <a:ext uri="{FF2B5EF4-FFF2-40B4-BE49-F238E27FC236}">
                <a16:creationId xmlns:a16="http://schemas.microsoft.com/office/drawing/2014/main" id="{D94906FE-6B5E-441C-920E-CE640FF9143A}"/>
              </a:ext>
            </a:extLst>
          </p:cNvPr>
          <p:cNvSpPr>
            <a:spLocks noGrp="1"/>
          </p:cNvSpPr>
          <p:nvPr>
            <p:ph type="dt" sz="half" idx="2"/>
          </p:nvPr>
        </p:nvSpPr>
        <p:spPr/>
        <p:txBody>
          <a:bodyPr/>
          <a:lstStyle/>
          <a:p>
            <a:fld id="{3D8F1B2A-C95D-4473-BB4D-8C15480EA2D4}" type="datetime1">
              <a:rPr lang="en-US" smtClean="0"/>
              <a:t>10/3/2020</a:t>
            </a:fld>
            <a:endParaRPr lang="en-US" dirty="0"/>
          </a:p>
        </p:txBody>
      </p:sp>
      <p:sp>
        <p:nvSpPr>
          <p:cNvPr id="5" name="Footer Placeholder 4">
            <a:extLst>
              <a:ext uri="{FF2B5EF4-FFF2-40B4-BE49-F238E27FC236}">
                <a16:creationId xmlns:a16="http://schemas.microsoft.com/office/drawing/2014/main" id="{78945C2D-9192-4071-AFCA-EDB17142BE53}"/>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51695324-BF9A-45A9-81A8-7D597E45E237}"/>
              </a:ext>
            </a:extLst>
          </p:cNvPr>
          <p:cNvSpPr>
            <a:spLocks noGrp="1"/>
          </p:cNvSpPr>
          <p:nvPr>
            <p:ph type="sldNum" sz="quarter" idx="4"/>
          </p:nvPr>
        </p:nvSpPr>
        <p:spPr/>
        <p:txBody>
          <a:bodyPr/>
          <a:lstStyle/>
          <a:p>
            <a:fld id="{BC24384F-C969-491A-B746-B529BCC5F8BF}" type="slidenum">
              <a:rPr lang="en-US" smtClean="0"/>
              <a:pPr/>
              <a:t>33</a:t>
            </a:fld>
            <a:endParaRPr lang="en-US" dirty="0"/>
          </a:p>
        </p:txBody>
      </p:sp>
    </p:spTree>
    <p:extLst>
      <p:ext uri="{BB962C8B-B14F-4D97-AF65-F5344CB8AC3E}">
        <p14:creationId xmlns:p14="http://schemas.microsoft.com/office/powerpoint/2010/main" val="183086851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34</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C32E63AB-9502-4C42-9005-815D04FD9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2" name="Date Placeholder 1">
            <a:extLst>
              <a:ext uri="{FF2B5EF4-FFF2-40B4-BE49-F238E27FC236}">
                <a16:creationId xmlns:a16="http://schemas.microsoft.com/office/drawing/2014/main" id="{FBBD6661-8520-4833-80E2-738371634F20}"/>
              </a:ext>
            </a:extLst>
          </p:cNvPr>
          <p:cNvSpPr>
            <a:spLocks noGrp="1"/>
          </p:cNvSpPr>
          <p:nvPr>
            <p:ph type="dt" sz="half" idx="10"/>
          </p:nvPr>
        </p:nvSpPr>
        <p:spPr/>
        <p:txBody>
          <a:bodyPr/>
          <a:lstStyle/>
          <a:p>
            <a:fld id="{243AFA94-B90B-47E8-A187-60071488149D}" type="datetime1">
              <a:rPr lang="en-US" smtClean="0"/>
              <a:t>10/3/2020</a:t>
            </a:fld>
            <a:endParaRPr lang="en-US" dirty="0"/>
          </a:p>
        </p:txBody>
      </p:sp>
      <p:sp>
        <p:nvSpPr>
          <p:cNvPr id="5" name="Footer Placeholder 4">
            <a:extLst>
              <a:ext uri="{FF2B5EF4-FFF2-40B4-BE49-F238E27FC236}">
                <a16:creationId xmlns:a16="http://schemas.microsoft.com/office/drawing/2014/main" id="{B8EA9786-E548-4238-922B-520C43D40A6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4360850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35</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EAD1EE1-0764-48EB-85CC-19784BFF2F65}"/>
              </a:ext>
            </a:extLst>
          </p:cNvPr>
          <p:cNvGrpSpPr/>
          <p:nvPr/>
        </p:nvGrpSpPr>
        <p:grpSpPr>
          <a:xfrm>
            <a:off x="5381562" y="2711814"/>
            <a:ext cx="1428873" cy="1432227"/>
            <a:chOff x="5638798" y="2453973"/>
            <a:chExt cx="1428873" cy="14322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83D2E496-0471-47A2-A5B1-FB5B0C9405E4}"/>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4892CDD-D1E7-4B40-AFC0-D9F238BE2F99}"/>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78553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Sources:</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36</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r>
              <a:rPr lang="en-US" sz="1200" dirty="0">
                <a:solidFill>
                  <a:schemeClr val="accent1">
                    <a:lumMod val="75000"/>
                  </a:schemeClr>
                </a:solidFill>
              </a:rPr>
              <a:t>The Top 5 Moving Mistakes Across America. (2019, August 13). Article. https://www.article.com/blog/top-5-moving-mistakes/</a:t>
            </a:r>
          </a:p>
          <a:p>
            <a:pPr marL="342900" indent="-342900">
              <a:lnSpc>
                <a:spcPct val="150000"/>
              </a:lnSpc>
              <a:buFont typeface="Arial" panose="020B0604020202020204" pitchFamily="34" charset="0"/>
              <a:buChar char="•"/>
            </a:pPr>
            <a:r>
              <a:rPr lang="en-US" sz="1200" dirty="0">
                <a:solidFill>
                  <a:schemeClr val="accent1">
                    <a:lumMod val="75000"/>
                  </a:schemeClr>
                </a:solidFill>
              </a:rPr>
              <a:t>Economy Moving &amp; Storage, LLC. (2015, January 4). How to properly pack and load a moving truck- Movers Cincinnati. YouTube. https://www.youtube.com/watch?v=rjmofUZOdwo&amp;feature=youtu.be</a:t>
            </a:r>
          </a:p>
          <a:p>
            <a:pPr marL="342900" indent="-342900">
              <a:lnSpc>
                <a:spcPct val="150000"/>
              </a:lnSpc>
              <a:buFont typeface="Arial" panose="020B0604020202020204" pitchFamily="34" charset="0"/>
              <a:buChar char="•"/>
            </a:pPr>
            <a:r>
              <a:rPr lang="en-US" sz="1200" dirty="0" err="1">
                <a:solidFill>
                  <a:schemeClr val="accent1">
                    <a:lumMod val="75000"/>
                  </a:schemeClr>
                </a:solidFill>
              </a:rPr>
              <a:t>CADCode</a:t>
            </a:r>
            <a:r>
              <a:rPr lang="en-US" sz="1200" dirty="0">
                <a:solidFill>
                  <a:schemeClr val="accent1">
                    <a:lumMod val="75000"/>
                  </a:schemeClr>
                </a:solidFill>
              </a:rPr>
              <a:t> Systems. (n.d.). Optimizing &amp; Machining | </a:t>
            </a:r>
            <a:r>
              <a:rPr lang="en-US" sz="1200" dirty="0" err="1">
                <a:solidFill>
                  <a:schemeClr val="accent1">
                    <a:lumMod val="75000"/>
                  </a:schemeClr>
                </a:solidFill>
              </a:rPr>
              <a:t>CADCode</a:t>
            </a:r>
            <a:r>
              <a:rPr lang="en-US" sz="1200" dirty="0">
                <a:solidFill>
                  <a:schemeClr val="accent1">
                    <a:lumMod val="75000"/>
                  </a:schemeClr>
                </a:solidFill>
              </a:rPr>
              <a:t> Systems. </a:t>
            </a:r>
            <a:r>
              <a:rPr lang="en-US" sz="1200" dirty="0" err="1">
                <a:solidFill>
                  <a:schemeClr val="accent1">
                    <a:lumMod val="75000"/>
                  </a:schemeClr>
                </a:solidFill>
              </a:rPr>
              <a:t>CADCode.Com</a:t>
            </a:r>
            <a:r>
              <a:rPr lang="en-US" sz="1200" dirty="0">
                <a:solidFill>
                  <a:schemeClr val="accent1">
                    <a:lumMod val="75000"/>
                  </a:schemeClr>
                </a:solidFill>
              </a:rPr>
              <a:t>. Retrieved September 20, 2020, from https://www.cadcode.com/category/categories/optimizing-machining</a:t>
            </a:r>
          </a:p>
          <a:p>
            <a:pPr marL="342900" indent="-342900">
              <a:lnSpc>
                <a:spcPct val="150000"/>
              </a:lnSpc>
              <a:buFont typeface="Arial" panose="020B0604020202020204" pitchFamily="34" charset="0"/>
              <a:buChar char="•"/>
            </a:pPr>
            <a:r>
              <a:rPr lang="en-US" sz="1200" dirty="0">
                <a:solidFill>
                  <a:schemeClr val="accent1">
                    <a:lumMod val="75000"/>
                  </a:schemeClr>
                </a:solidFill>
              </a:rPr>
              <a:t>Dube, E. (2020, September 20). OPTIMIZING THREE-DIMENSIONAL BIN PACKING THROUGH SIMULATION. Semantics Scholar. https://www.semanticscholar.org/paper/OPTIMIZING-THREE-DIMENSIONAL-BIN-PACKING-THROUGH-Dube/bb9986af2f26f7726fcef1bc684eac8239c9b853#references</a:t>
            </a:r>
          </a:p>
          <a:p>
            <a:pPr marL="342900" indent="-342900">
              <a:lnSpc>
                <a:spcPct val="150000"/>
              </a:lnSpc>
              <a:buFont typeface="Arial" panose="020B0604020202020204" pitchFamily="34" charset="0"/>
              <a:buChar char="•"/>
            </a:pPr>
            <a:r>
              <a:rPr lang="en-US" sz="1200" dirty="0">
                <a:solidFill>
                  <a:schemeClr val="accent1">
                    <a:lumMod val="75000"/>
                  </a:schemeClr>
                </a:solidFill>
              </a:rPr>
              <a:t>Knoblauch, M. (2019, May 8). One in ten Americans would prefer a week in jail over moving. New York Post. https://nypost.com/2019/05/08/one-in-ten-americans-would-prefer-a-week-in-jail-over-moving/</a:t>
            </a:r>
          </a:p>
          <a:p>
            <a:pPr marL="342900" indent="-342900">
              <a:lnSpc>
                <a:spcPct val="150000"/>
              </a:lnSpc>
              <a:buFont typeface="Arial" panose="020B0604020202020204" pitchFamily="34" charset="0"/>
              <a:buChar char="•"/>
            </a:pPr>
            <a:r>
              <a:rPr lang="en-US" sz="1200" dirty="0">
                <a:solidFill>
                  <a:schemeClr val="accent1">
                    <a:lumMod val="75000"/>
                  </a:schemeClr>
                </a:solidFill>
              </a:rPr>
              <a:t>The American Institute of Stress. (n.d.). The Holmes-Rahe Stress Inventory PDF. Retrieved September 20, 2020, from https://www.stress.org/wp-content/uploads/2019/04/stress-inventory-1.pdf</a:t>
            </a:r>
          </a:p>
          <a:p>
            <a:pPr marL="342900" indent="-342900">
              <a:lnSpc>
                <a:spcPct val="150000"/>
              </a:lnSpc>
              <a:buFont typeface="Arial" panose="020B0604020202020204" pitchFamily="34" charset="0"/>
              <a:buChar char="•"/>
            </a:pPr>
            <a:r>
              <a:rPr lang="en-US" sz="1200" dirty="0">
                <a:solidFill>
                  <a:schemeClr val="accent1">
                    <a:lumMod val="75000"/>
                  </a:schemeClr>
                </a:solidFill>
              </a:rPr>
              <a:t>Wood, T. (2020, January 6). Moving Industry Statistics. </a:t>
            </a:r>
            <a:r>
              <a:rPr lang="en-US" sz="1200" dirty="0" err="1">
                <a:solidFill>
                  <a:schemeClr val="accent1">
                    <a:lumMod val="75000"/>
                  </a:schemeClr>
                </a:solidFill>
              </a:rPr>
              <a:t>MoveBuddha</a:t>
            </a:r>
            <a:r>
              <a:rPr lang="en-US" sz="1200" dirty="0">
                <a:solidFill>
                  <a:schemeClr val="accent1">
                    <a:lumMod val="75000"/>
                  </a:schemeClr>
                </a:solidFill>
              </a:rPr>
              <a:t>. https://www.movebuddha.com/blog/moving-industry-statistics/</a:t>
            </a:r>
          </a:p>
          <a:p>
            <a:pPr marL="342900" indent="-342900">
              <a:lnSpc>
                <a:spcPct val="150000"/>
              </a:lnSpc>
              <a:buFont typeface="Arial" panose="020B0604020202020204" pitchFamily="34" charset="0"/>
              <a:buChar char="•"/>
            </a:pPr>
            <a:r>
              <a:rPr lang="en-US" sz="1200" dirty="0">
                <a:solidFill>
                  <a:schemeClr val="accent1">
                    <a:lumMod val="75000"/>
                  </a:schemeClr>
                </a:solidFill>
              </a:rPr>
              <a:t>Nat and Friends. (2017, April 18). Google Earth’s Incredible 3D Imagery, Explained. YouTube. https://www.youtube.com/watch?v=suo_aUTUpps&amp;feature=youtu.be</a:t>
            </a:r>
          </a:p>
          <a:p>
            <a:pPr marL="342900" indent="-342900">
              <a:lnSpc>
                <a:spcPct val="150000"/>
              </a:lnSpc>
              <a:buFont typeface="Arial" panose="020B0604020202020204" pitchFamily="34" charset="0"/>
              <a:buChar char="•"/>
            </a:pPr>
            <a:r>
              <a:rPr lang="en-US" sz="1200" dirty="0">
                <a:solidFill>
                  <a:schemeClr val="accent1">
                    <a:lumMod val="75000"/>
                  </a:schemeClr>
                </a:solidFill>
              </a:rPr>
              <a:t>Collins, T. (2018, April 20). A Look Into Photogrammetry and Video Games - Tiger Collins. Medium. https://medium.com/@homicidalnacho/a-look-into-photogrammetry-and-video-games-71d602f51c31</a:t>
            </a:r>
            <a:br>
              <a:rPr lang="en-US" sz="1200" dirty="0">
                <a:solidFill>
                  <a:schemeClr val="accent1">
                    <a:lumMod val="75000"/>
                  </a:schemeClr>
                </a:solidFill>
              </a:rPr>
            </a:b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p:txBody>
      </p:sp>
      <p:sp>
        <p:nvSpPr>
          <p:cNvPr id="4" name="Date Placeholder 3">
            <a:extLst>
              <a:ext uri="{FF2B5EF4-FFF2-40B4-BE49-F238E27FC236}">
                <a16:creationId xmlns:a16="http://schemas.microsoft.com/office/drawing/2014/main" id="{79494939-4A7D-492C-9ACA-EC6671A887E6}"/>
              </a:ext>
            </a:extLst>
          </p:cNvPr>
          <p:cNvSpPr>
            <a:spLocks noGrp="1"/>
          </p:cNvSpPr>
          <p:nvPr>
            <p:ph type="dt" sz="half" idx="10"/>
          </p:nvPr>
        </p:nvSpPr>
        <p:spPr/>
        <p:txBody>
          <a:bodyPr/>
          <a:lstStyle/>
          <a:p>
            <a:fld id="{34F17F16-EE08-4533-906A-BC51626E1E9A}" type="datetime1">
              <a:rPr lang="en-US" smtClean="0"/>
              <a:t>10/3/2020</a:t>
            </a:fld>
            <a:endParaRPr lang="en-US" dirty="0"/>
          </a:p>
        </p:txBody>
      </p:sp>
      <p:sp>
        <p:nvSpPr>
          <p:cNvPr id="7" name="Footer Placeholder 6">
            <a:extLst>
              <a:ext uri="{FF2B5EF4-FFF2-40B4-BE49-F238E27FC236}">
                <a16:creationId xmlns:a16="http://schemas.microsoft.com/office/drawing/2014/main" id="{AA920183-CAA3-41A8-88D9-89C6ECE310C7}"/>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6924965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Glossary:</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37</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1">
                    <a:lumMod val="50000"/>
                  </a:schemeClr>
                </a:solidFill>
              </a:rPr>
              <a:t>*All definitions are sourced from Wikipedia</a:t>
            </a:r>
          </a:p>
          <a:p>
            <a:endParaRPr lang="en-US" sz="1400" dirty="0">
              <a:solidFill>
                <a:schemeClr val="accent1">
                  <a:lumMod val="50000"/>
                </a:schemeClr>
              </a:solidFill>
            </a:endParaRPr>
          </a:p>
          <a:p>
            <a:r>
              <a:rPr lang="en-US" sz="1400" b="1" dirty="0">
                <a:solidFill>
                  <a:schemeClr val="accent1">
                    <a:lumMod val="50000"/>
                  </a:schemeClr>
                </a:solidFill>
              </a:rPr>
              <a:t>Photogrammetry</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p>
          <a:p>
            <a:r>
              <a:rPr lang="en-US" sz="1400" dirty="0">
                <a:solidFill>
                  <a:schemeClr val="accent1">
                    <a:lumMod val="50000"/>
                  </a:schemeClr>
                </a:solidFill>
              </a:rPr>
              <a:t> </a:t>
            </a:r>
          </a:p>
          <a:p>
            <a:r>
              <a:rPr lang="en-US" sz="1400" b="1" dirty="0">
                <a:solidFill>
                  <a:schemeClr val="accent1">
                    <a:lumMod val="50000"/>
                  </a:schemeClr>
                </a:solidFill>
              </a:rPr>
              <a:t>Algorithm	</a:t>
            </a:r>
            <a:endParaRPr lang="en-US" sz="1400" dirty="0">
              <a:solidFill>
                <a:schemeClr val="accent1">
                  <a:lumMod val="50000"/>
                </a:schemeClr>
              </a:solidFill>
            </a:endParaRPr>
          </a:p>
          <a:p>
            <a:r>
              <a:rPr lang="en-US" sz="1400" dirty="0">
                <a:solidFill>
                  <a:schemeClr val="accent1">
                    <a:lumMod val="50000"/>
                  </a:schemeClr>
                </a:solidFill>
              </a:rPr>
              <a:t>A finite sequence of well-defined, computer-implementable instructions, typically to solve a class of problems or to perform a computation.</a:t>
            </a:r>
          </a:p>
          <a:p>
            <a:r>
              <a:rPr lang="en-US" sz="1400" dirty="0">
                <a:solidFill>
                  <a:schemeClr val="accent1">
                    <a:lumMod val="50000"/>
                  </a:schemeClr>
                </a:solidFill>
              </a:rPr>
              <a:t> </a:t>
            </a:r>
          </a:p>
          <a:p>
            <a:r>
              <a:rPr lang="en-US" sz="1400" b="1" dirty="0">
                <a:solidFill>
                  <a:schemeClr val="accent1">
                    <a:lumMod val="50000"/>
                  </a:schemeClr>
                </a:solidFill>
              </a:rPr>
              <a:t>Professional movers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Professionals who move all your belongings for you from one place to another.</a:t>
            </a:r>
          </a:p>
          <a:p>
            <a:r>
              <a:rPr lang="en-US" sz="1400" dirty="0">
                <a:solidFill>
                  <a:schemeClr val="accent1">
                    <a:lumMod val="50000"/>
                  </a:schemeClr>
                </a:solidFill>
              </a:rPr>
              <a:t> </a:t>
            </a:r>
          </a:p>
          <a:p>
            <a:r>
              <a:rPr lang="en-US" sz="1400" b="1" dirty="0">
                <a:solidFill>
                  <a:schemeClr val="accent1">
                    <a:lumMod val="50000"/>
                  </a:schemeClr>
                </a:solidFill>
              </a:rPr>
              <a:t>Packing problems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Are a class of optimization problems in mathematics that involve attempting to pack objects together into containers. The goal is to either pack a single container as densely as possible or pack all objects using as few containers as possible.</a:t>
            </a:r>
          </a:p>
          <a:p>
            <a:r>
              <a:rPr lang="en-US" sz="1400" dirty="0">
                <a:solidFill>
                  <a:schemeClr val="accent1">
                    <a:lumMod val="50000"/>
                  </a:schemeClr>
                </a:solidFill>
              </a:rPr>
              <a:t> </a:t>
            </a:r>
          </a:p>
          <a:p>
            <a:r>
              <a:rPr lang="en-US" sz="1400" dirty="0">
                <a:solidFill>
                  <a:schemeClr val="accent1">
                    <a:lumMod val="50000"/>
                  </a:schemeClr>
                </a:solidFill>
              </a:rPr>
              <a:t> </a:t>
            </a:r>
          </a:p>
          <a:p>
            <a:pPr marL="342900" indent="-342900">
              <a:lnSpc>
                <a:spcPct val="150000"/>
              </a:lnSpc>
              <a:buFont typeface="Arial" panose="020B0604020202020204" pitchFamily="34" charset="0"/>
              <a:buChar char="•"/>
            </a:pPr>
            <a:endParaRPr lang="en-US" sz="1400" dirty="0">
              <a:solidFill>
                <a:schemeClr val="accent1">
                  <a:lumMod val="50000"/>
                </a:schemeClr>
              </a:solidFill>
            </a:endParaRPr>
          </a:p>
        </p:txBody>
      </p:sp>
      <p:sp>
        <p:nvSpPr>
          <p:cNvPr id="4" name="Date Placeholder 3">
            <a:extLst>
              <a:ext uri="{FF2B5EF4-FFF2-40B4-BE49-F238E27FC236}">
                <a16:creationId xmlns:a16="http://schemas.microsoft.com/office/drawing/2014/main" id="{80F4D6F9-DE09-4141-AF52-8526864A5905}"/>
              </a:ext>
            </a:extLst>
          </p:cNvPr>
          <p:cNvSpPr>
            <a:spLocks noGrp="1"/>
          </p:cNvSpPr>
          <p:nvPr>
            <p:ph type="dt" sz="half" idx="10"/>
          </p:nvPr>
        </p:nvSpPr>
        <p:spPr/>
        <p:txBody>
          <a:bodyPr/>
          <a:lstStyle/>
          <a:p>
            <a:fld id="{58696911-968A-48FD-AE46-275E3C35E0FF}" type="datetime1">
              <a:rPr lang="en-US" smtClean="0"/>
              <a:t>10/3/2020</a:t>
            </a:fld>
            <a:endParaRPr lang="en-US" dirty="0"/>
          </a:p>
        </p:txBody>
      </p:sp>
      <p:sp>
        <p:nvSpPr>
          <p:cNvPr id="7" name="Footer Placeholder 6">
            <a:extLst>
              <a:ext uri="{FF2B5EF4-FFF2-40B4-BE49-F238E27FC236}">
                <a16:creationId xmlns:a16="http://schemas.microsoft.com/office/drawing/2014/main" id="{611BE5A2-2338-432C-A3B4-54D250AD60B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901263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213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9" name="Title 1">
            <a:extLst>
              <a:ext uri="{FF2B5EF4-FFF2-40B4-BE49-F238E27FC236}">
                <a16:creationId xmlns:a16="http://schemas.microsoft.com/office/drawing/2014/main" id="{7FF4CA08-8FB3-4DDE-87CE-02A8728E0E0B}"/>
              </a:ext>
            </a:extLst>
          </p:cNvPr>
          <p:cNvSpPr>
            <a:spLocks noGrp="1"/>
          </p:cNvSpPr>
          <p:nvPr>
            <p:ph type="title"/>
          </p:nvPr>
        </p:nvSpPr>
        <p:spPr/>
        <p:txBody>
          <a:bodyPr/>
          <a:lstStyle/>
          <a:p>
            <a:r>
              <a:rPr lang="en-US" dirty="0"/>
              <a:t>Americans Prefer to Move Themselves</a:t>
            </a:r>
          </a:p>
        </p:txBody>
      </p:sp>
      <p:sp>
        <p:nvSpPr>
          <p:cNvPr id="3" name="Date Placeholder 2">
            <a:extLst>
              <a:ext uri="{FF2B5EF4-FFF2-40B4-BE49-F238E27FC236}">
                <a16:creationId xmlns:a16="http://schemas.microsoft.com/office/drawing/2014/main" id="{FE6C6183-8A1F-46DD-A549-91FF97EBD274}"/>
              </a:ext>
            </a:extLst>
          </p:cNvPr>
          <p:cNvSpPr>
            <a:spLocks noGrp="1"/>
          </p:cNvSpPr>
          <p:nvPr>
            <p:ph type="dt" sz="half" idx="2"/>
          </p:nvPr>
        </p:nvSpPr>
        <p:spPr/>
        <p:txBody>
          <a:bodyPr/>
          <a:lstStyle/>
          <a:p>
            <a:fld id="{2956BDFD-B330-4666-844F-17F73259AB29}" type="datetime1">
              <a:rPr lang="en-US" smtClean="0"/>
              <a:t>10/3/2020</a:t>
            </a:fld>
            <a:endParaRPr lang="en-US" dirty="0"/>
          </a:p>
        </p:txBody>
      </p:sp>
      <p:sp>
        <p:nvSpPr>
          <p:cNvPr id="4" name="Footer Placeholder 3">
            <a:extLst>
              <a:ext uri="{FF2B5EF4-FFF2-40B4-BE49-F238E27FC236}">
                <a16:creationId xmlns:a16="http://schemas.microsoft.com/office/drawing/2014/main" id="{FD67F1C8-9142-44EB-A73C-9E8AF79722A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38</a:t>
            </a:fld>
            <a:endParaRPr lang="en-US" dirty="0"/>
          </a:p>
        </p:txBody>
      </p:sp>
      <p:graphicFrame>
        <p:nvGraphicFramePr>
          <p:cNvPr id="7" name="Chart 6">
            <a:extLst>
              <a:ext uri="{FF2B5EF4-FFF2-40B4-BE49-F238E27FC236}">
                <a16:creationId xmlns:a16="http://schemas.microsoft.com/office/drawing/2014/main" id="{23A88899-F16F-44E4-A81B-A863AD7DA1FC}"/>
              </a:ext>
            </a:extLst>
          </p:cNvPr>
          <p:cNvGraphicFramePr/>
          <p:nvPr>
            <p:extLst>
              <p:ext uri="{D42A27DB-BD31-4B8C-83A1-F6EECF244321}">
                <p14:modId xmlns:p14="http://schemas.microsoft.com/office/powerpoint/2010/main" val="3661252043"/>
              </p:ext>
            </p:extLst>
          </p:nvPr>
        </p:nvGraphicFramePr>
        <p:xfrm>
          <a:off x="423746" y="1224013"/>
          <a:ext cx="11259663" cy="4976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034121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365125"/>
            <a:ext cx="10515600" cy="5591175"/>
          </a:xfrm>
        </p:spPr>
        <p:txBody>
          <a:bodyPr>
            <a:normAutofit/>
          </a:bodyPr>
          <a:lstStyle/>
          <a:p>
            <a:r>
              <a:rPr lang="en-US" sz="3200" dirty="0"/>
              <a:t>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a:t>
            </a:r>
            <a:br>
              <a:rPr lang="en-US" sz="3200" dirty="0"/>
            </a:br>
            <a:br>
              <a:rPr lang="en-US" sz="3200" dirty="0"/>
            </a:br>
            <a:r>
              <a:rPr lang="en-US" sz="3200" dirty="0" err="1"/>
              <a:t>Load.In</a:t>
            </a:r>
            <a:r>
              <a:rPr lang="en-US" sz="3200" dirty="0"/>
              <a:t> aims to </a:t>
            </a:r>
            <a:r>
              <a:rPr lang="en-US" sz="3200" b="1" dirty="0"/>
              <a:t>give your move a game plan</a:t>
            </a:r>
            <a:r>
              <a:rPr lang="en-US" sz="3200" dirty="0"/>
              <a:t> by quantifying uncertainties and assisting in logistical endeavors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10/3/2020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39</a:t>
            </a:fld>
            <a:endParaRPr lang="en-US" dirty="0"/>
          </a:p>
        </p:txBody>
      </p:sp>
    </p:spTree>
    <p:extLst>
      <p:ext uri="{BB962C8B-B14F-4D97-AF65-F5344CB8AC3E}">
        <p14:creationId xmlns:p14="http://schemas.microsoft.com/office/powerpoint/2010/main" val="2668610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65126"/>
            <a:ext cx="10515600" cy="546100"/>
          </a:xfrm>
        </p:spPr>
        <p:txBody>
          <a:bodyPr>
            <a:normAutofit fontScale="90000"/>
          </a:bodyPr>
          <a:lstStyle/>
          <a:p>
            <a:pPr algn="ctr"/>
            <a:r>
              <a:rPr lang="en-US" sz="4000" dirty="0">
                <a:solidFill>
                  <a:srgbClr val="6DD1A1"/>
                </a:solidFill>
              </a:rPr>
              <a:t>Who is Team Yellow?</a:t>
            </a:r>
          </a:p>
        </p:txBody>
      </p:sp>
      <p:sp>
        <p:nvSpPr>
          <p:cNvPr id="7" name="Date Placeholder 6">
            <a:extLst>
              <a:ext uri="{FF2B5EF4-FFF2-40B4-BE49-F238E27FC236}">
                <a16:creationId xmlns:a16="http://schemas.microsoft.com/office/drawing/2014/main" id="{C9E2AEB6-8C3A-4B38-9AF9-44DA0996833B}"/>
              </a:ext>
            </a:extLst>
          </p:cNvPr>
          <p:cNvSpPr>
            <a:spLocks noGrp="1"/>
          </p:cNvSpPr>
          <p:nvPr>
            <p:ph type="dt" sz="half" idx="2"/>
          </p:nvPr>
        </p:nvSpPr>
        <p:spPr/>
        <p:txBody>
          <a:bodyPr/>
          <a:lstStyle/>
          <a:p>
            <a:fld id="{358C4E59-1DFE-49A9-AA83-26C53AD939A8}" type="datetime1">
              <a:rPr lang="en-US" smtClean="0"/>
              <a:t>10/3/2020</a:t>
            </a:fld>
            <a:endParaRPr lang="en-US" dirty="0"/>
          </a:p>
        </p:txBody>
      </p:sp>
      <p:sp>
        <p:nvSpPr>
          <p:cNvPr id="8" name="Footer Placeholder 7">
            <a:extLst>
              <a:ext uri="{FF2B5EF4-FFF2-40B4-BE49-F238E27FC236}">
                <a16:creationId xmlns:a16="http://schemas.microsoft.com/office/drawing/2014/main" id="{B1E37E26-C94B-47FF-8F0C-213113540CF5}"/>
              </a:ext>
            </a:extLst>
          </p:cNvPr>
          <p:cNvSpPr>
            <a:spLocks noGrp="1"/>
          </p:cNvSpPr>
          <p:nvPr>
            <p:ph type="ftr" sz="quarter" idx="3"/>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DF12796B-999E-477A-A00E-BAEE967B0142}"/>
              </a:ext>
            </a:extLst>
          </p:cNvPr>
          <p:cNvSpPr>
            <a:spLocks noGrp="1"/>
          </p:cNvSpPr>
          <p:nvPr>
            <p:ph type="sldNum" sz="quarter" idx="4"/>
          </p:nvPr>
        </p:nvSpPr>
        <p:spPr/>
        <p:txBody>
          <a:bodyPr/>
          <a:lstStyle/>
          <a:p>
            <a:fld id="{BC24384F-C969-491A-B746-B529BCC5F8BF}" type="slidenum">
              <a:rPr lang="en-US" smtClean="0"/>
              <a:pPr/>
              <a:t>4</a:t>
            </a:fld>
            <a:endParaRPr lang="en-US" dirty="0"/>
          </a:p>
        </p:txBody>
      </p:sp>
      <p:grpSp>
        <p:nvGrpSpPr>
          <p:cNvPr id="24" name="Group 23">
            <a:extLst>
              <a:ext uri="{FF2B5EF4-FFF2-40B4-BE49-F238E27FC236}">
                <a16:creationId xmlns:a16="http://schemas.microsoft.com/office/drawing/2014/main" id="{44F7466A-8226-4B30-B8E9-691F8AC93044}"/>
              </a:ext>
            </a:extLst>
          </p:cNvPr>
          <p:cNvGrpSpPr/>
          <p:nvPr/>
        </p:nvGrpSpPr>
        <p:grpSpPr>
          <a:xfrm>
            <a:off x="1332750" y="1158942"/>
            <a:ext cx="9526500" cy="5140139"/>
            <a:chOff x="677333" y="676275"/>
            <a:chExt cx="10330231" cy="5573802"/>
          </a:xfrm>
        </p:grpSpPr>
        <p:pic>
          <p:nvPicPr>
            <p:cNvPr id="10" name="Byron" descr="A person looking at the camera&#10;&#10;Description automatically generated">
              <a:extLst>
                <a:ext uri="{FF2B5EF4-FFF2-40B4-BE49-F238E27FC236}">
                  <a16:creationId xmlns:a16="http://schemas.microsoft.com/office/drawing/2014/main" id="{FEBCB105-D169-44E6-BCA4-DB28AB669934}"/>
                </a:ext>
              </a:extLst>
            </p:cNvPr>
            <p:cNvPicPr>
              <a:picLocks noChangeAspect="1"/>
            </p:cNvPicPr>
            <p:nvPr/>
          </p:nvPicPr>
          <p:blipFill rotWithShape="1">
            <a:blip r:embed="rId3">
              <a:extLst>
                <a:ext uri="{28A0092B-C50C-407E-A947-70E740481C1C}">
                  <a14:useLocalDpi xmlns:a14="http://schemas.microsoft.com/office/drawing/2010/main" val="0"/>
                </a:ext>
              </a:extLst>
            </a:blip>
            <a:srcRect t="12500" b="12500"/>
            <a:stretch/>
          </p:blipFill>
          <p:spPr>
            <a:xfrm>
              <a:off x="692229" y="676275"/>
              <a:ext cx="2286000" cy="2286000"/>
            </a:xfrm>
            <a:prstGeom prst="rect">
              <a:avLst/>
            </a:prstGeom>
          </p:spPr>
        </p:pic>
        <p:pic>
          <p:nvPicPr>
            <p:cNvPr id="11" name="Lance" descr="A person wearing a blue hat&#10;&#10;Description automatically generated">
              <a:extLst>
                <a:ext uri="{FF2B5EF4-FFF2-40B4-BE49-F238E27FC236}">
                  <a16:creationId xmlns:a16="http://schemas.microsoft.com/office/drawing/2014/main" id="{E9ED2122-32F1-4BF1-BBD9-2BF67F9F9B31}"/>
                </a:ext>
              </a:extLst>
            </p:cNvPr>
            <p:cNvPicPr>
              <a:picLocks noChangeAspect="1"/>
            </p:cNvPicPr>
            <p:nvPr/>
          </p:nvPicPr>
          <p:blipFill rotWithShape="1">
            <a:blip r:embed="rId4">
              <a:extLst>
                <a:ext uri="{28A0092B-C50C-407E-A947-70E740481C1C}">
                  <a14:useLocalDpi xmlns:a14="http://schemas.microsoft.com/office/drawing/2010/main" val="0"/>
                </a:ext>
              </a:extLst>
            </a:blip>
            <a:srcRect t="10943" b="10943"/>
            <a:stretch/>
          </p:blipFill>
          <p:spPr>
            <a:xfrm>
              <a:off x="3368674" y="676275"/>
              <a:ext cx="2286000" cy="2286000"/>
            </a:xfrm>
            <a:prstGeom prst="rect">
              <a:avLst/>
            </a:prstGeom>
          </p:spPr>
        </p:pic>
        <p:pic>
          <p:nvPicPr>
            <p:cNvPr id="12" name="Greg" descr="A person posing for the camera&#10;&#10;Description automatically generated">
              <a:extLst>
                <a:ext uri="{FF2B5EF4-FFF2-40B4-BE49-F238E27FC236}">
                  <a16:creationId xmlns:a16="http://schemas.microsoft.com/office/drawing/2014/main" id="{54A2D5B0-3D71-4836-B70C-A5E895D8B62D}"/>
                </a:ext>
              </a:extLst>
            </p:cNvPr>
            <p:cNvPicPr>
              <a:picLocks noChangeAspect="1"/>
            </p:cNvPicPr>
            <p:nvPr/>
          </p:nvPicPr>
          <p:blipFill rotWithShape="1">
            <a:blip r:embed="rId5">
              <a:extLst>
                <a:ext uri="{28A0092B-C50C-407E-A947-70E740481C1C}">
                  <a14:useLocalDpi xmlns:a14="http://schemas.microsoft.com/office/drawing/2010/main" val="0"/>
                </a:ext>
              </a:extLst>
            </a:blip>
            <a:srcRect l="-398" t="11885" r="398" b="31893"/>
            <a:stretch/>
          </p:blipFill>
          <p:spPr>
            <a:xfrm>
              <a:off x="6045119" y="676275"/>
              <a:ext cx="2286000" cy="2286000"/>
            </a:xfrm>
            <a:prstGeom prst="rect">
              <a:avLst/>
            </a:prstGeom>
          </p:spPr>
        </p:pic>
        <p:pic>
          <p:nvPicPr>
            <p:cNvPr id="13" name="Jason" descr="A person posing for the camera&#10;&#10;Description automatically generated">
              <a:extLst>
                <a:ext uri="{FF2B5EF4-FFF2-40B4-BE49-F238E27FC236}">
                  <a16:creationId xmlns:a16="http://schemas.microsoft.com/office/drawing/2014/main" id="{D4BAD9E0-EC76-44B9-AB08-E63BF366296C}"/>
                </a:ext>
              </a:extLst>
            </p:cNvPr>
            <p:cNvPicPr>
              <a:picLocks noChangeAspect="1"/>
            </p:cNvPicPr>
            <p:nvPr/>
          </p:nvPicPr>
          <p:blipFill rotWithShape="1">
            <a:blip r:embed="rId6">
              <a:extLst>
                <a:ext uri="{28A0092B-C50C-407E-A947-70E740481C1C}">
                  <a14:useLocalDpi xmlns:a14="http://schemas.microsoft.com/office/drawing/2010/main" val="0"/>
                </a:ext>
              </a:extLst>
            </a:blip>
            <a:srcRect l="16802" t="4963" r="9721" b="39150"/>
            <a:stretch/>
          </p:blipFill>
          <p:spPr>
            <a:xfrm>
              <a:off x="8721564" y="676275"/>
              <a:ext cx="2286000" cy="2286000"/>
            </a:xfrm>
            <a:prstGeom prst="rect">
              <a:avLst/>
            </a:prstGeom>
          </p:spPr>
        </p:pic>
        <p:pic>
          <p:nvPicPr>
            <p:cNvPr id="14" name="Daniel" descr="A person smiling for the camera&#10;&#10;Description automatically generated">
              <a:extLst>
                <a:ext uri="{FF2B5EF4-FFF2-40B4-BE49-F238E27FC236}">
                  <a16:creationId xmlns:a16="http://schemas.microsoft.com/office/drawing/2014/main" id="{216EFEB2-4505-4F6A-BED6-AF3655B8BE79}"/>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14710" y="3516312"/>
              <a:ext cx="2286000" cy="2286000"/>
            </a:xfrm>
            <a:prstGeom prst="rect">
              <a:avLst/>
            </a:prstGeom>
          </p:spPr>
        </p:pic>
        <p:pic>
          <p:nvPicPr>
            <p:cNvPr id="15" name="Chris" descr="A child wearing a hat&#10;&#10;Description automatically generated">
              <a:extLst>
                <a:ext uri="{FF2B5EF4-FFF2-40B4-BE49-F238E27FC236}">
                  <a16:creationId xmlns:a16="http://schemas.microsoft.com/office/drawing/2014/main" id="{C47C6FBC-836A-417D-BEC1-63FB8070ABC6}"/>
                </a:ext>
              </a:extLst>
            </p:cNvPr>
            <p:cNvPicPr>
              <a:picLocks noChangeAspect="1"/>
            </p:cNvPicPr>
            <p:nvPr/>
          </p:nvPicPr>
          <p:blipFill rotWithShape="1">
            <a:blip r:embed="rId8">
              <a:extLst>
                <a:ext uri="{28A0092B-C50C-407E-A947-70E740481C1C}">
                  <a14:useLocalDpi xmlns:a14="http://schemas.microsoft.com/office/drawing/2010/main" val="0"/>
                </a:ext>
              </a:extLst>
            </a:blip>
            <a:srcRect t="7604" b="7604"/>
            <a:stretch/>
          </p:blipFill>
          <p:spPr>
            <a:xfrm>
              <a:off x="4791155" y="3516312"/>
              <a:ext cx="2286000" cy="2286000"/>
            </a:xfrm>
            <a:prstGeom prst="rect">
              <a:avLst/>
            </a:prstGeom>
          </p:spPr>
        </p:pic>
        <p:pic>
          <p:nvPicPr>
            <p:cNvPr id="16" name="Paul" descr="A person standing in front of a brick building&#10;&#10;Description automatically generated">
              <a:extLst>
                <a:ext uri="{FF2B5EF4-FFF2-40B4-BE49-F238E27FC236}">
                  <a16:creationId xmlns:a16="http://schemas.microsoft.com/office/drawing/2014/main" id="{81F65974-32CC-435A-9900-CFB0D05541AB}"/>
                </a:ext>
              </a:extLst>
            </p:cNvPr>
            <p:cNvPicPr>
              <a:picLocks noChangeAspect="1"/>
            </p:cNvPicPr>
            <p:nvPr/>
          </p:nvPicPr>
          <p:blipFill rotWithShape="1">
            <a:blip r:embed="rId9">
              <a:extLst>
                <a:ext uri="{28A0092B-C50C-407E-A947-70E740481C1C}">
                  <a14:useLocalDpi xmlns:a14="http://schemas.microsoft.com/office/drawing/2010/main" val="0"/>
                </a:ext>
              </a:extLst>
            </a:blip>
            <a:srcRect t="10582" b="10582"/>
            <a:stretch/>
          </p:blipFill>
          <p:spPr>
            <a:xfrm>
              <a:off x="7467600" y="3516312"/>
              <a:ext cx="2286000" cy="2286000"/>
            </a:xfrm>
            <a:prstGeom prst="rect">
              <a:avLst/>
            </a:prstGeom>
          </p:spPr>
        </p:pic>
        <p:sp>
          <p:nvSpPr>
            <p:cNvPr id="17" name="TextBox 16">
              <a:extLst>
                <a:ext uri="{FF2B5EF4-FFF2-40B4-BE49-F238E27FC236}">
                  <a16:creationId xmlns:a16="http://schemas.microsoft.com/office/drawing/2014/main" id="{C93C321C-7C04-47DF-8505-36CC458005EA}"/>
                </a:ext>
              </a:extLst>
            </p:cNvPr>
            <p:cNvSpPr txBox="1"/>
            <p:nvPr/>
          </p:nvSpPr>
          <p:spPr>
            <a:xfrm>
              <a:off x="677333" y="2976174"/>
              <a:ext cx="2300896" cy="433866"/>
            </a:xfrm>
            <a:prstGeom prst="rect">
              <a:avLst/>
            </a:prstGeom>
            <a:noFill/>
          </p:spPr>
          <p:txBody>
            <a:bodyPr wrap="square" rtlCol="0" anchor="ctr">
              <a:spAutoFit/>
            </a:bodyPr>
            <a:lstStyle/>
            <a:p>
              <a:pPr algn="ctr"/>
              <a:r>
                <a:rPr lang="en-US" sz="2000" b="1" dirty="0"/>
                <a:t>Byron Aquilino</a:t>
              </a:r>
            </a:p>
          </p:txBody>
        </p:sp>
        <p:sp>
          <p:nvSpPr>
            <p:cNvPr id="18" name="TextBox 17">
              <a:extLst>
                <a:ext uri="{FF2B5EF4-FFF2-40B4-BE49-F238E27FC236}">
                  <a16:creationId xmlns:a16="http://schemas.microsoft.com/office/drawing/2014/main" id="{971772B3-C157-4120-98EC-06905071F874}"/>
                </a:ext>
              </a:extLst>
            </p:cNvPr>
            <p:cNvSpPr txBox="1"/>
            <p:nvPr/>
          </p:nvSpPr>
          <p:spPr>
            <a:xfrm>
              <a:off x="3352719" y="2976175"/>
              <a:ext cx="2300896" cy="433866"/>
            </a:xfrm>
            <a:prstGeom prst="rect">
              <a:avLst/>
            </a:prstGeom>
            <a:noFill/>
          </p:spPr>
          <p:txBody>
            <a:bodyPr wrap="square" rtlCol="0" anchor="ctr">
              <a:spAutoFit/>
            </a:bodyPr>
            <a:lstStyle/>
            <a:p>
              <a:pPr algn="ctr"/>
              <a:r>
                <a:rPr lang="en-US" sz="2000" b="1" dirty="0"/>
                <a:t>Lance Perdue</a:t>
              </a:r>
            </a:p>
          </p:txBody>
        </p:sp>
        <p:sp>
          <p:nvSpPr>
            <p:cNvPr id="19" name="TextBox 18">
              <a:extLst>
                <a:ext uri="{FF2B5EF4-FFF2-40B4-BE49-F238E27FC236}">
                  <a16:creationId xmlns:a16="http://schemas.microsoft.com/office/drawing/2014/main" id="{5F4760A4-BCDC-4AAA-A09B-CA978B1A4BD9}"/>
                </a:ext>
              </a:extLst>
            </p:cNvPr>
            <p:cNvSpPr txBox="1"/>
            <p:nvPr/>
          </p:nvSpPr>
          <p:spPr>
            <a:xfrm>
              <a:off x="6028105" y="2976173"/>
              <a:ext cx="2300896" cy="433866"/>
            </a:xfrm>
            <a:prstGeom prst="rect">
              <a:avLst/>
            </a:prstGeom>
            <a:noFill/>
          </p:spPr>
          <p:txBody>
            <a:bodyPr wrap="square" rtlCol="0" anchor="ctr">
              <a:spAutoFit/>
            </a:bodyPr>
            <a:lstStyle/>
            <a:p>
              <a:pPr algn="ctr"/>
              <a:r>
                <a:rPr lang="en-US" sz="2000" b="1" dirty="0"/>
                <a:t>Greg Kukanich</a:t>
              </a:r>
            </a:p>
          </p:txBody>
        </p:sp>
        <p:sp>
          <p:nvSpPr>
            <p:cNvPr id="20" name="TextBox 19">
              <a:extLst>
                <a:ext uri="{FF2B5EF4-FFF2-40B4-BE49-F238E27FC236}">
                  <a16:creationId xmlns:a16="http://schemas.microsoft.com/office/drawing/2014/main" id="{817BD7D4-B0BF-47AF-A60C-D4997E7936B9}"/>
                </a:ext>
              </a:extLst>
            </p:cNvPr>
            <p:cNvSpPr txBox="1"/>
            <p:nvPr/>
          </p:nvSpPr>
          <p:spPr>
            <a:xfrm>
              <a:off x="8706668" y="2976172"/>
              <a:ext cx="2300896" cy="433866"/>
            </a:xfrm>
            <a:prstGeom prst="rect">
              <a:avLst/>
            </a:prstGeom>
            <a:noFill/>
          </p:spPr>
          <p:txBody>
            <a:bodyPr wrap="square" rtlCol="0" anchor="ctr">
              <a:spAutoFit/>
            </a:bodyPr>
            <a:lstStyle/>
            <a:p>
              <a:pPr algn="ctr"/>
              <a:r>
                <a:rPr lang="en-US" sz="2000" b="1" dirty="0"/>
                <a:t>Jason Moran</a:t>
              </a:r>
            </a:p>
          </p:txBody>
        </p:sp>
        <p:sp>
          <p:nvSpPr>
            <p:cNvPr id="21" name="TextBox 20">
              <a:extLst>
                <a:ext uri="{FF2B5EF4-FFF2-40B4-BE49-F238E27FC236}">
                  <a16:creationId xmlns:a16="http://schemas.microsoft.com/office/drawing/2014/main" id="{F409FD8F-F30E-4D09-93D8-62A7BF2A64FB}"/>
                </a:ext>
              </a:extLst>
            </p:cNvPr>
            <p:cNvSpPr txBox="1"/>
            <p:nvPr/>
          </p:nvSpPr>
          <p:spPr>
            <a:xfrm>
              <a:off x="2085977" y="5816211"/>
              <a:ext cx="2300896" cy="433866"/>
            </a:xfrm>
            <a:prstGeom prst="rect">
              <a:avLst/>
            </a:prstGeom>
            <a:noFill/>
          </p:spPr>
          <p:txBody>
            <a:bodyPr wrap="square" rtlCol="0" anchor="ctr">
              <a:spAutoFit/>
            </a:bodyPr>
            <a:lstStyle/>
            <a:p>
              <a:pPr algn="ctr"/>
              <a:r>
                <a:rPr lang="en-US" sz="2000" b="1" dirty="0"/>
                <a:t>Daniel Reyna</a:t>
              </a:r>
            </a:p>
          </p:txBody>
        </p:sp>
        <p:sp>
          <p:nvSpPr>
            <p:cNvPr id="22" name="TextBox 21">
              <a:extLst>
                <a:ext uri="{FF2B5EF4-FFF2-40B4-BE49-F238E27FC236}">
                  <a16:creationId xmlns:a16="http://schemas.microsoft.com/office/drawing/2014/main" id="{567EF1ED-E45E-4D56-89FE-9E088E9817EB}"/>
                </a:ext>
              </a:extLst>
            </p:cNvPr>
            <p:cNvSpPr txBox="1"/>
            <p:nvPr/>
          </p:nvSpPr>
          <p:spPr>
            <a:xfrm>
              <a:off x="4800326" y="5816211"/>
              <a:ext cx="2300896" cy="433866"/>
            </a:xfrm>
            <a:prstGeom prst="rect">
              <a:avLst/>
            </a:prstGeom>
            <a:noFill/>
          </p:spPr>
          <p:txBody>
            <a:bodyPr wrap="square" rtlCol="0" anchor="ctr">
              <a:spAutoFit/>
            </a:bodyPr>
            <a:lstStyle/>
            <a:p>
              <a:pPr algn="ctr"/>
              <a:r>
                <a:rPr lang="en-US" sz="2000" b="1" dirty="0"/>
                <a:t>Chris Miller</a:t>
              </a:r>
            </a:p>
          </p:txBody>
        </p:sp>
        <p:sp>
          <p:nvSpPr>
            <p:cNvPr id="23" name="TextBox 22">
              <a:extLst>
                <a:ext uri="{FF2B5EF4-FFF2-40B4-BE49-F238E27FC236}">
                  <a16:creationId xmlns:a16="http://schemas.microsoft.com/office/drawing/2014/main" id="{B26960D0-E401-4E40-B81F-2D2FC3E3E449}"/>
                </a:ext>
              </a:extLst>
            </p:cNvPr>
            <p:cNvSpPr txBox="1"/>
            <p:nvPr/>
          </p:nvSpPr>
          <p:spPr>
            <a:xfrm>
              <a:off x="7476771" y="5816211"/>
              <a:ext cx="2300896" cy="433866"/>
            </a:xfrm>
            <a:prstGeom prst="rect">
              <a:avLst/>
            </a:prstGeom>
            <a:noFill/>
          </p:spPr>
          <p:txBody>
            <a:bodyPr wrap="square" rtlCol="0" anchor="ctr">
              <a:spAutoFit/>
            </a:bodyPr>
            <a:lstStyle/>
            <a:p>
              <a:pPr algn="ctr"/>
              <a:r>
                <a:rPr lang="en-US" sz="2000" b="1" dirty="0"/>
                <a:t>Paul Rodriguez</a:t>
              </a:r>
            </a:p>
          </p:txBody>
        </p:sp>
      </p:grpSp>
    </p:spTree>
    <p:extLst>
      <p:ext uri="{BB962C8B-B14F-4D97-AF65-F5344CB8AC3E}">
        <p14:creationId xmlns:p14="http://schemas.microsoft.com/office/powerpoint/2010/main" val="38778600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581025" y="0"/>
            <a:ext cx="10515600" cy="1325563"/>
          </a:xfrm>
        </p:spPr>
        <p:txBody>
          <a:bodyPr/>
          <a:lstStyle/>
          <a:p>
            <a:r>
              <a:rPr lang="en-US" dirty="0"/>
              <a:t>Professional Movers Are Costly</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40</a:t>
            </a:fld>
            <a:endParaRPr lang="en-US" dirty="0"/>
          </a:p>
        </p:txBody>
      </p:sp>
      <p:sp>
        <p:nvSpPr>
          <p:cNvPr id="5" name="TextBox 4">
            <a:extLst>
              <a:ext uri="{FF2B5EF4-FFF2-40B4-BE49-F238E27FC236}">
                <a16:creationId xmlns:a16="http://schemas.microsoft.com/office/drawing/2014/main" id="{07E4B3F2-1A6C-4BA3-97B5-60F4BDE4184D}"/>
              </a:ext>
            </a:extLst>
          </p:cNvPr>
          <p:cNvSpPr txBox="1"/>
          <p:nvPr/>
        </p:nvSpPr>
        <p:spPr>
          <a:xfrm>
            <a:off x="2531845" y="5661620"/>
            <a:ext cx="7591647" cy="923330"/>
          </a:xfrm>
          <a:prstGeom prst="rect">
            <a:avLst/>
          </a:prstGeom>
          <a:noFill/>
        </p:spPr>
        <p:txBody>
          <a:bodyPr wrap="square" rtlCol="0">
            <a:spAutoFit/>
          </a:bodyPr>
          <a:lstStyle/>
          <a:p>
            <a:r>
              <a:rPr lang="en-US" dirty="0"/>
              <a:t>Based on 4 Movers at Average rate of $50/HR to $100/HR</a:t>
            </a:r>
          </a:p>
          <a:p>
            <a:r>
              <a:rPr lang="en-US" dirty="0"/>
              <a:t>https://www.mymovingreviews.com/move/average-moving-cost/</a:t>
            </a:r>
          </a:p>
          <a:p>
            <a:endParaRPr lang="en-US" dirty="0"/>
          </a:p>
        </p:txBody>
      </p:sp>
      <p:graphicFrame>
        <p:nvGraphicFramePr>
          <p:cNvPr id="7" name="Chart 6">
            <a:extLst>
              <a:ext uri="{FF2B5EF4-FFF2-40B4-BE49-F238E27FC236}">
                <a16:creationId xmlns:a16="http://schemas.microsoft.com/office/drawing/2014/main" id="{D2CE9FAF-98E1-428A-8A74-C5FDD815C921}"/>
              </a:ext>
            </a:extLst>
          </p:cNvPr>
          <p:cNvGraphicFramePr>
            <a:graphicFrameLocks/>
          </p:cNvGraphicFramePr>
          <p:nvPr/>
        </p:nvGraphicFramePr>
        <p:xfrm>
          <a:off x="709612" y="1140618"/>
          <a:ext cx="10772775" cy="4576763"/>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a:extLst>
              <a:ext uri="{FF2B5EF4-FFF2-40B4-BE49-F238E27FC236}">
                <a16:creationId xmlns:a16="http://schemas.microsoft.com/office/drawing/2014/main" id="{F9690993-D2EB-4403-B3DF-62AA8EF750EB}"/>
              </a:ext>
            </a:extLst>
          </p:cNvPr>
          <p:cNvSpPr>
            <a:spLocks noGrp="1"/>
          </p:cNvSpPr>
          <p:nvPr>
            <p:ph type="dt" sz="half" idx="10"/>
          </p:nvPr>
        </p:nvSpPr>
        <p:spPr/>
        <p:txBody>
          <a:bodyPr/>
          <a:lstStyle/>
          <a:p>
            <a:fld id="{9CD256C3-68A5-488E-9F40-9C014D5C9643}" type="datetime1">
              <a:rPr lang="en-US" smtClean="0"/>
              <a:t>10/3/2020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Tree>
    <p:extLst>
      <p:ext uri="{BB962C8B-B14F-4D97-AF65-F5344CB8AC3E}">
        <p14:creationId xmlns:p14="http://schemas.microsoft.com/office/powerpoint/2010/main" val="1554120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dirty="0"/>
              <a:t>78.3% of Americans go without the help of professional movers.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41</a:t>
            </a:fld>
            <a:endParaRPr lang="en-US"/>
          </a:p>
        </p:txBody>
      </p:sp>
      <p:sp>
        <p:nvSpPr>
          <p:cNvPr id="6" name="Rectangle 5">
            <a:extLst>
              <a:ext uri="{FF2B5EF4-FFF2-40B4-BE49-F238E27FC236}">
                <a16:creationId xmlns:a16="http://schemas.microsoft.com/office/drawing/2014/main" id="{73512113-F182-411C-9961-43C4BA14F2CD}"/>
              </a:ext>
            </a:extLst>
          </p:cNvPr>
          <p:cNvSpPr/>
          <p:nvPr/>
        </p:nvSpPr>
        <p:spPr>
          <a:xfrm>
            <a:off x="5029842" y="6450353"/>
            <a:ext cx="2132314" cy="369332"/>
          </a:xfrm>
          <a:prstGeom prst="rect">
            <a:avLst/>
          </a:prstGeom>
        </p:spPr>
        <p:txBody>
          <a:bodyPr wrap="none">
            <a:spAutoFit/>
          </a:bodyPr>
          <a:lstStyle/>
          <a:p>
            <a:pPr algn="ctr"/>
            <a:r>
              <a:rPr lang="en-US" dirty="0">
                <a:hlinkClick r:id="rId3"/>
              </a:rPr>
              <a:t>MoveBuddha.com</a:t>
            </a:r>
            <a:endParaRPr lang="en-US" dirty="0"/>
          </a:p>
        </p:txBody>
      </p:sp>
      <p:sp>
        <p:nvSpPr>
          <p:cNvPr id="3" name="Date Placeholder 2">
            <a:extLst>
              <a:ext uri="{FF2B5EF4-FFF2-40B4-BE49-F238E27FC236}">
                <a16:creationId xmlns:a16="http://schemas.microsoft.com/office/drawing/2014/main" id="{7D958F2C-8487-44B7-8142-EA0429FDA7EE}"/>
              </a:ext>
            </a:extLst>
          </p:cNvPr>
          <p:cNvSpPr>
            <a:spLocks noGrp="1"/>
          </p:cNvSpPr>
          <p:nvPr>
            <p:ph type="dt" sz="half" idx="10"/>
          </p:nvPr>
        </p:nvSpPr>
        <p:spPr/>
        <p:txBody>
          <a:bodyPr/>
          <a:lstStyle/>
          <a:p>
            <a:fld id="{44DE3130-718C-44C0-B623-8F489949D5FD}" type="datetime1">
              <a:rPr lang="en-US" smtClean="0"/>
              <a:t>10/3/2020</a:t>
            </a:fld>
            <a:endParaRPr lang="en-US" dirty="0"/>
          </a:p>
        </p:txBody>
      </p:sp>
      <p:sp>
        <p:nvSpPr>
          <p:cNvPr id="7" name="Footer Placeholder 6">
            <a:extLst>
              <a:ext uri="{FF2B5EF4-FFF2-40B4-BE49-F238E27FC236}">
                <a16:creationId xmlns:a16="http://schemas.microsoft.com/office/drawing/2014/main" id="{0B687173-08D2-4B18-B3C6-2855BFADB20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02310264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35% of Americans are stressed the most by logistics and packing.</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42</a:t>
            </a:fld>
            <a:endParaRPr lang="en-US"/>
          </a:p>
        </p:txBody>
      </p:sp>
      <p:sp>
        <p:nvSpPr>
          <p:cNvPr id="6" name="Rectangle 5">
            <a:extLst>
              <a:ext uri="{FF2B5EF4-FFF2-40B4-BE49-F238E27FC236}">
                <a16:creationId xmlns:a16="http://schemas.microsoft.com/office/drawing/2014/main" id="{1C251E46-4E72-4A85-8168-59DC4F8A6F77}"/>
              </a:ext>
            </a:extLst>
          </p:cNvPr>
          <p:cNvSpPr/>
          <p:nvPr/>
        </p:nvSpPr>
        <p:spPr>
          <a:xfrm>
            <a:off x="5395324" y="6450353"/>
            <a:ext cx="1401346" cy="369332"/>
          </a:xfrm>
          <a:prstGeom prst="rect">
            <a:avLst/>
          </a:prstGeom>
        </p:spPr>
        <p:txBody>
          <a:bodyPr wrap="none">
            <a:spAutoFit/>
          </a:bodyPr>
          <a:lstStyle/>
          <a:p>
            <a:pPr algn="ctr"/>
            <a:r>
              <a:rPr lang="en-US" dirty="0">
                <a:hlinkClick r:id="rId3"/>
              </a:rPr>
              <a:t>Article.com</a:t>
            </a:r>
            <a:endParaRPr lang="en-US" dirty="0"/>
          </a:p>
        </p:txBody>
      </p:sp>
      <p:sp>
        <p:nvSpPr>
          <p:cNvPr id="3" name="Date Placeholder 2">
            <a:extLst>
              <a:ext uri="{FF2B5EF4-FFF2-40B4-BE49-F238E27FC236}">
                <a16:creationId xmlns:a16="http://schemas.microsoft.com/office/drawing/2014/main" id="{2F9D0CB4-82DA-4AC1-8BB3-85936D8162EB}"/>
              </a:ext>
            </a:extLst>
          </p:cNvPr>
          <p:cNvSpPr>
            <a:spLocks noGrp="1"/>
          </p:cNvSpPr>
          <p:nvPr>
            <p:ph type="dt" sz="half" idx="10"/>
          </p:nvPr>
        </p:nvSpPr>
        <p:spPr/>
        <p:txBody>
          <a:bodyPr/>
          <a:lstStyle/>
          <a:p>
            <a:fld id="{4018ACE6-6251-4D52-A437-1D2A1B0E0C79}" type="datetime1">
              <a:rPr lang="en-US" smtClean="0"/>
              <a:t>10/3/2020</a:t>
            </a:fld>
            <a:endParaRPr lang="en-US" dirty="0"/>
          </a:p>
        </p:txBody>
      </p:sp>
      <p:sp>
        <p:nvSpPr>
          <p:cNvPr id="7" name="Footer Placeholder 6">
            <a:extLst>
              <a:ext uri="{FF2B5EF4-FFF2-40B4-BE49-F238E27FC236}">
                <a16:creationId xmlns:a16="http://schemas.microsoft.com/office/drawing/2014/main" id="{F78DCEE4-CAFD-4D92-8F13-FF8EAD58C14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38931705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2937572"/>
            <a:ext cx="10515600" cy="982856"/>
          </a:xfrm>
        </p:spPr>
        <p:txBody>
          <a:bodyPr>
            <a:normAutofit/>
          </a:bodyPr>
          <a:lstStyle/>
          <a:p>
            <a:pPr algn="ctr"/>
            <a:r>
              <a:rPr lang="en-US" sz="3200" dirty="0"/>
              <a:t>“Do It Yourself” movers lack the expert knowledge required to handle the logistics of their move.</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10/3/2020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5</a:t>
            </a:fld>
            <a:endParaRPr lang="en-US" dirty="0"/>
          </a:p>
        </p:txBody>
      </p:sp>
    </p:spTree>
    <p:extLst>
      <p:ext uri="{BB962C8B-B14F-4D97-AF65-F5344CB8AC3E}">
        <p14:creationId xmlns:p14="http://schemas.microsoft.com/office/powerpoint/2010/main" val="315957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A28B24-D32A-4F73-BD06-E5D426D79FC4}"/>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6</a:t>
            </a:fld>
            <a:endParaRPr lang="en-US"/>
          </a:p>
        </p:txBody>
      </p:sp>
      <p:pic>
        <p:nvPicPr>
          <p:cNvPr id="6" name="Picture 5">
            <a:extLst>
              <a:ext uri="{FF2B5EF4-FFF2-40B4-BE49-F238E27FC236}">
                <a16:creationId xmlns:a16="http://schemas.microsoft.com/office/drawing/2014/main" id="{DA8A2E6F-A20C-4435-A475-44EF77B728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95600" y="85725"/>
            <a:ext cx="6400800" cy="6400800"/>
          </a:xfrm>
          <a:prstGeom prst="rect">
            <a:avLst/>
          </a:prstGeom>
        </p:spPr>
      </p:pic>
      <p:sp>
        <p:nvSpPr>
          <p:cNvPr id="5" name="Date Placeholder 4">
            <a:extLst>
              <a:ext uri="{FF2B5EF4-FFF2-40B4-BE49-F238E27FC236}">
                <a16:creationId xmlns:a16="http://schemas.microsoft.com/office/drawing/2014/main" id="{D82209C5-C5B2-46E0-9084-4EC7AB99B315}"/>
              </a:ext>
            </a:extLst>
          </p:cNvPr>
          <p:cNvSpPr>
            <a:spLocks noGrp="1"/>
          </p:cNvSpPr>
          <p:nvPr>
            <p:ph type="dt" sz="half" idx="10"/>
          </p:nvPr>
        </p:nvSpPr>
        <p:spPr/>
        <p:txBody>
          <a:bodyPr/>
          <a:lstStyle/>
          <a:p>
            <a:fld id="{313EF87D-AABC-4D1C-8114-DDEEA3E05A74}" type="datetime1">
              <a:rPr lang="en-US" smtClean="0"/>
              <a:t>10/3/2020</a:t>
            </a:fld>
            <a:endParaRPr lang="en-US" dirty="0"/>
          </a:p>
        </p:txBody>
      </p:sp>
      <p:sp>
        <p:nvSpPr>
          <p:cNvPr id="7" name="Footer Placeholder 6">
            <a:extLst>
              <a:ext uri="{FF2B5EF4-FFF2-40B4-BE49-F238E27FC236}">
                <a16:creationId xmlns:a16="http://schemas.microsoft.com/office/drawing/2014/main" id="{10A53E5A-EE7B-47BA-8206-9E8DE724CAD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52290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838200" y="365126"/>
            <a:ext cx="10515600" cy="539552"/>
          </a:xfrm>
        </p:spPr>
        <p:txBody>
          <a:bodyPr>
            <a:normAutofit fontScale="90000"/>
          </a:bodyPr>
          <a:lstStyle/>
          <a:p>
            <a:pPr algn="ctr"/>
            <a:r>
              <a:rPr lang="en-US" dirty="0">
                <a:solidFill>
                  <a:srgbClr val="6DD1A1"/>
                </a:solidFill>
              </a:rPr>
              <a:t>Professional Movers Are Costly</a:t>
            </a:r>
          </a:p>
        </p:txBody>
      </p:sp>
      <p:sp>
        <p:nvSpPr>
          <p:cNvPr id="4" name="Date Placeholder 3">
            <a:extLst>
              <a:ext uri="{FF2B5EF4-FFF2-40B4-BE49-F238E27FC236}">
                <a16:creationId xmlns:a16="http://schemas.microsoft.com/office/drawing/2014/main" id="{F9690993-D2EB-4403-B3DF-62AA8EF750EB}"/>
              </a:ext>
            </a:extLst>
          </p:cNvPr>
          <p:cNvSpPr>
            <a:spLocks noGrp="1"/>
          </p:cNvSpPr>
          <p:nvPr>
            <p:ph type="dt" sz="half" idx="2"/>
          </p:nvPr>
        </p:nvSpPr>
        <p:spPr/>
        <p:txBody>
          <a:bodyPr/>
          <a:lstStyle/>
          <a:p>
            <a:fld id="{9CD256C3-68A5-488E-9F40-9C014D5C9643}" type="datetime1">
              <a:rPr lang="en-US" smtClean="0"/>
              <a:t>10/3/2020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4"/>
          </p:nvPr>
        </p:nvSpPr>
        <p:spPr/>
        <p:txBody>
          <a:bodyPr/>
          <a:lstStyle/>
          <a:p>
            <a:fld id="{BC24384F-C969-491A-B746-B529BCC5F8BF}" type="slidenum">
              <a:rPr lang="en-US" smtClean="0"/>
              <a:t>7</a:t>
            </a:fld>
            <a:endParaRPr lang="en-US" dirty="0"/>
          </a:p>
        </p:txBody>
      </p:sp>
      <p:graphicFrame>
        <p:nvGraphicFramePr>
          <p:cNvPr id="7" name="Chart 6">
            <a:extLst>
              <a:ext uri="{FF2B5EF4-FFF2-40B4-BE49-F238E27FC236}">
                <a16:creationId xmlns:a16="http://schemas.microsoft.com/office/drawing/2014/main" id="{853D6E00-9DF8-41DE-B0B7-A1683795C517}"/>
              </a:ext>
            </a:extLst>
          </p:cNvPr>
          <p:cNvGraphicFramePr>
            <a:graphicFrameLocks/>
          </p:cNvGraphicFramePr>
          <p:nvPr>
            <p:extLst>
              <p:ext uri="{D42A27DB-BD31-4B8C-83A1-F6EECF244321}">
                <p14:modId xmlns:p14="http://schemas.microsoft.com/office/powerpoint/2010/main" val="1549551202"/>
              </p:ext>
            </p:extLst>
          </p:nvPr>
        </p:nvGraphicFramePr>
        <p:xfrm>
          <a:off x="323850" y="1044378"/>
          <a:ext cx="60198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930E8AFE-A11A-4DED-813A-11A6F92F70E9}"/>
              </a:ext>
            </a:extLst>
          </p:cNvPr>
          <p:cNvGraphicFramePr>
            <a:graphicFrameLocks/>
          </p:cNvGraphicFramePr>
          <p:nvPr>
            <p:extLst>
              <p:ext uri="{D42A27DB-BD31-4B8C-83A1-F6EECF244321}">
                <p14:modId xmlns:p14="http://schemas.microsoft.com/office/powerpoint/2010/main" val="2163395840"/>
              </p:ext>
            </p:extLst>
          </p:nvPr>
        </p:nvGraphicFramePr>
        <p:xfrm>
          <a:off x="323850" y="3638550"/>
          <a:ext cx="577215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349037C0-9EAB-4F18-947B-40A663E35010}"/>
              </a:ext>
            </a:extLst>
          </p:cNvPr>
          <p:cNvGraphicFramePr/>
          <p:nvPr>
            <p:extLst>
              <p:ext uri="{D42A27DB-BD31-4B8C-83A1-F6EECF244321}">
                <p14:modId xmlns:p14="http://schemas.microsoft.com/office/powerpoint/2010/main" val="505440142"/>
              </p:ext>
            </p:extLst>
          </p:nvPr>
        </p:nvGraphicFramePr>
        <p:xfrm>
          <a:off x="6343650" y="1224013"/>
          <a:ext cx="5187359" cy="497606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89387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BFF40B5-CE23-4B19-AE3D-A1D6467DA160}"/>
              </a:ext>
            </a:extLst>
          </p:cNvPr>
          <p:cNvSpPr>
            <a:spLocks noGrp="1"/>
          </p:cNvSpPr>
          <p:nvPr>
            <p:ph type="dt" sz="half" idx="2"/>
          </p:nvPr>
        </p:nvSpPr>
        <p:spPr/>
        <p:txBody>
          <a:bodyPr/>
          <a:lstStyle/>
          <a:p>
            <a:fld id="{7DC57380-EBCB-4476-9C5C-C3E1B07BC104}" type="datetime1">
              <a:rPr lang="en-US" smtClean="0"/>
              <a:t>10/3/2020</a:t>
            </a:fld>
            <a:endParaRPr lang="en-US" dirty="0"/>
          </a:p>
        </p:txBody>
      </p:sp>
      <p:sp>
        <p:nvSpPr>
          <p:cNvPr id="5" name="Footer Placeholder 4">
            <a:extLst>
              <a:ext uri="{FF2B5EF4-FFF2-40B4-BE49-F238E27FC236}">
                <a16:creationId xmlns:a16="http://schemas.microsoft.com/office/drawing/2014/main" id="{EF0B2772-EAD4-4B1D-B054-B3421B1DFCC2}"/>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8</a:t>
            </a:fld>
            <a:endParaRPr lang="en-US"/>
          </a:p>
        </p:txBody>
      </p:sp>
      <p:sp>
        <p:nvSpPr>
          <p:cNvPr id="4" name="Title 3">
            <a:extLst>
              <a:ext uri="{FF2B5EF4-FFF2-40B4-BE49-F238E27FC236}">
                <a16:creationId xmlns:a16="http://schemas.microsoft.com/office/drawing/2014/main" id="{E6002CA2-56F8-417D-95B9-4CBE92F59CA7}"/>
              </a:ext>
            </a:extLst>
          </p:cNvPr>
          <p:cNvSpPr>
            <a:spLocks noGrp="1"/>
          </p:cNvSpPr>
          <p:nvPr>
            <p:ph type="title" idx="4294967295"/>
          </p:nvPr>
        </p:nvSpPr>
        <p:spPr>
          <a:xfrm>
            <a:off x="838200" y="2766219"/>
            <a:ext cx="10515600" cy="1325562"/>
          </a:xfrm>
        </p:spPr>
        <p:txBody>
          <a:bodyPr>
            <a:noAutofit/>
          </a:bodyPr>
          <a:lstStyle/>
          <a:p>
            <a:pPr algn="ctr"/>
            <a:r>
              <a:rPr lang="en-US" sz="3200" dirty="0">
                <a:solidFill>
                  <a:srgbClr val="6DD1A1"/>
                </a:solidFill>
              </a:rPr>
              <a:t>Loading a truck properly requires many considerations including weight distribution and protecting fragile items. </a:t>
            </a:r>
          </a:p>
        </p:txBody>
      </p:sp>
      <p:sp>
        <p:nvSpPr>
          <p:cNvPr id="6" name="Rectangle 5">
            <a:extLst>
              <a:ext uri="{FF2B5EF4-FFF2-40B4-BE49-F238E27FC236}">
                <a16:creationId xmlns:a16="http://schemas.microsoft.com/office/drawing/2014/main" id="{EB303E37-A738-4E18-9544-BDB0DD886754}"/>
              </a:ext>
            </a:extLst>
          </p:cNvPr>
          <p:cNvSpPr/>
          <p:nvPr/>
        </p:nvSpPr>
        <p:spPr>
          <a:xfrm>
            <a:off x="9413674" y="5942568"/>
            <a:ext cx="2778326"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PenskeTruckRental.com</a:t>
            </a:r>
            <a:endParaRPr lang="en-US" dirty="0">
              <a:solidFill>
                <a:schemeClr val="bg1"/>
              </a:solidFill>
            </a:endParaRPr>
          </a:p>
        </p:txBody>
      </p:sp>
    </p:spTree>
    <p:extLst>
      <p:ext uri="{BB962C8B-B14F-4D97-AF65-F5344CB8AC3E}">
        <p14:creationId xmlns:p14="http://schemas.microsoft.com/office/powerpoint/2010/main" val="191987511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3A794C2-1CA9-4484-8AF3-C3622CCF5D4A}"/>
              </a:ext>
            </a:extLst>
          </p:cNvPr>
          <p:cNvSpPr>
            <a:spLocks noGrp="1"/>
          </p:cNvSpPr>
          <p:nvPr>
            <p:ph type="dt" sz="half" idx="2"/>
          </p:nvPr>
        </p:nvSpPr>
        <p:spPr/>
        <p:txBody>
          <a:bodyPr/>
          <a:lstStyle/>
          <a:p>
            <a:fld id="{BF9A250E-0051-4FD7-A933-CEA39FD59123}" type="datetime1">
              <a:rPr lang="en-US" smtClean="0"/>
              <a:t>10/3/2020</a:t>
            </a:fld>
            <a:endParaRPr lang="en-US" dirty="0"/>
          </a:p>
        </p:txBody>
      </p:sp>
      <p:sp>
        <p:nvSpPr>
          <p:cNvPr id="7" name="Footer Placeholder 6">
            <a:extLst>
              <a:ext uri="{FF2B5EF4-FFF2-40B4-BE49-F238E27FC236}">
                <a16:creationId xmlns:a16="http://schemas.microsoft.com/office/drawing/2014/main" id="{DC640572-8143-4D25-B15C-47A148F1DC2D}"/>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9</a:t>
            </a:fld>
            <a:endParaRPr lang="en-US"/>
          </a:p>
        </p:txBody>
      </p:sp>
      <p:sp>
        <p:nvSpPr>
          <p:cNvPr id="4" name="Title 3">
            <a:extLst>
              <a:ext uri="{FF2B5EF4-FFF2-40B4-BE49-F238E27FC236}">
                <a16:creationId xmlns:a16="http://schemas.microsoft.com/office/drawing/2014/main" id="{E6002CA2-56F8-417D-95B9-4CBE92F59CA7}"/>
              </a:ext>
            </a:extLst>
          </p:cNvPr>
          <p:cNvSpPr>
            <a:spLocks noGrp="1"/>
          </p:cNvSpPr>
          <p:nvPr>
            <p:ph type="title" idx="4294967295"/>
          </p:nvPr>
        </p:nvSpPr>
        <p:spPr>
          <a:xfrm>
            <a:off x="838200" y="2766219"/>
            <a:ext cx="10515600" cy="1325563"/>
          </a:xfrm>
        </p:spPr>
        <p:txBody>
          <a:bodyPr>
            <a:noAutofit/>
          </a:bodyPr>
          <a:lstStyle/>
          <a:p>
            <a:pPr algn="ctr"/>
            <a:r>
              <a:rPr lang="en-US" sz="3200" i="1" dirty="0">
                <a:solidFill>
                  <a:srgbClr val="6DD1A1"/>
                </a:solidFill>
              </a:rPr>
              <a:t>Accurately</a:t>
            </a:r>
            <a:r>
              <a:rPr lang="en-US" sz="3200" dirty="0">
                <a:solidFill>
                  <a:srgbClr val="6DD1A1"/>
                </a:solidFill>
              </a:rPr>
              <a:t> determining how big of a truck to get and how many trips a move will take is difficult. Rental Truck companies base their business model on this!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FE77AFF4-7F4F-4226-86BF-4A01626B3B33}"/>
              </a:ext>
            </a:extLst>
          </p:cNvPr>
          <p:cNvSpPr/>
          <p:nvPr/>
        </p:nvSpPr>
        <p:spPr>
          <a:xfrm>
            <a:off x="10997945" y="5942568"/>
            <a:ext cx="1168910"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wtkr.com</a:t>
            </a:r>
            <a:endParaRPr lang="en-US" dirty="0">
              <a:solidFill>
                <a:schemeClr val="bg1"/>
              </a:solidFill>
            </a:endParaRPr>
          </a:p>
        </p:txBody>
      </p:sp>
    </p:spTree>
    <p:extLst>
      <p:ext uri="{BB962C8B-B14F-4D97-AF65-F5344CB8AC3E}">
        <p14:creationId xmlns:p14="http://schemas.microsoft.com/office/powerpoint/2010/main" val="25259016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theme/theme1.xml><?xml version="1.0" encoding="utf-8"?>
<a:theme xmlns:a="http://schemas.openxmlformats.org/drawingml/2006/main" name="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1861</TotalTime>
  <Words>2081</Words>
  <Application>Microsoft Office PowerPoint</Application>
  <PresentationFormat>Widescreen</PresentationFormat>
  <Paragraphs>399</Paragraphs>
  <Slides>42</Slides>
  <Notes>33</Notes>
  <HiddenSlides>6</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42</vt:i4>
      </vt:variant>
    </vt:vector>
  </HeadingPairs>
  <TitlesOfParts>
    <vt:vector size="48" baseType="lpstr">
      <vt:lpstr>Gulim</vt:lpstr>
      <vt:lpstr>Arial</vt:lpstr>
      <vt:lpstr>Calibri</vt:lpstr>
      <vt:lpstr>Symbol</vt:lpstr>
      <vt:lpstr>Office Theme</vt:lpstr>
      <vt:lpstr>Custom Design</vt:lpstr>
      <vt:lpstr>Load.in</vt:lpstr>
      <vt:lpstr>Load.in</vt:lpstr>
      <vt:lpstr>Contents</vt:lpstr>
      <vt:lpstr>Who is Team Yellow?</vt:lpstr>
      <vt:lpstr>“Do It Yourself” movers lack the expert knowledge required to handle the logistics of their move.</vt:lpstr>
      <vt:lpstr>PowerPoint Presentation</vt:lpstr>
      <vt:lpstr>Professional Movers Are Costly</vt:lpstr>
      <vt:lpstr>Loading a truck properly requires many considerations including weight distribution and protecting fragile items. </vt:lpstr>
      <vt:lpstr>Accurately determining how big of a truck to get and how many trips a move will take is difficult. Rental Truck companies base their business model on this!</vt:lpstr>
      <vt:lpstr>Poor packing can result in property damage and in the worst case, a car accident. An estimated 50,000 accidents related to trailer towing occur each year.</vt:lpstr>
      <vt:lpstr>What is the current process?</vt:lpstr>
      <vt:lpstr>PowerPoint Presentation</vt:lpstr>
      <vt:lpstr>PowerPoint Presentation</vt:lpstr>
      <vt:lpstr>PowerPoint Presentation</vt:lpstr>
      <vt:lpstr>Solution Definition</vt:lpstr>
      <vt:lpstr>Load.In gives your move a game plan by using artificial intelligence and computer vision to provide expert-level instructions, tips and tricks on moving day.</vt:lpstr>
      <vt:lpstr>PowerPoint Presentation</vt:lpstr>
      <vt:lpstr>How will the solution help the process?</vt:lpstr>
      <vt:lpstr>PowerPoint Presentation</vt:lpstr>
      <vt:lpstr>PowerPoint Presentation</vt:lpstr>
      <vt:lpstr>PowerPoint Presentation</vt:lpstr>
      <vt:lpstr>PowerPoint Presentation</vt:lpstr>
      <vt:lpstr>What are the major functional components?</vt:lpstr>
      <vt:lpstr>PowerPoint Presentation</vt:lpstr>
      <vt:lpstr>Feasibility Analysis</vt:lpstr>
      <vt:lpstr>What Load.In Will Do</vt:lpstr>
      <vt:lpstr>PowerPoint Presentation</vt:lpstr>
      <vt:lpstr>Per the rubric, add “Market analysis &amp; benefits to the customer base” here </vt:lpstr>
      <vt:lpstr>Risks &amp; Mitigation</vt:lpstr>
      <vt:lpstr>PowerPoint Presentation</vt:lpstr>
      <vt:lpstr>PowerPoint Presentation</vt:lpstr>
      <vt:lpstr>PowerPoint Presentation</vt:lpstr>
      <vt:lpstr>What’s the competition like?</vt:lpstr>
      <vt:lpstr>PowerPoint Presentation</vt:lpstr>
      <vt:lpstr>PowerPoint Presentation</vt:lpstr>
      <vt:lpstr>Sources:</vt:lpstr>
      <vt:lpstr>Glossary:</vt:lpstr>
      <vt:lpstr>Americans Prefer to Move Themselves</vt:lpstr>
      <vt:lpstr>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Load.In aims to give your move a game plan by quantifying uncertainties and assisting in logistical endeavors on moving day.</vt:lpstr>
      <vt:lpstr>Professional Movers Are Costly</vt:lpstr>
      <vt:lpstr>78.3% of Americans go without the help of professional movers.</vt:lpstr>
      <vt:lpstr>35% of Americans are stressed the most by logistics and packing.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creator>Jason Moran</dc:creator>
  <cp:lastModifiedBy>Jason Moran</cp:lastModifiedBy>
  <cp:revision>131</cp:revision>
  <dcterms:created xsi:type="dcterms:W3CDTF">2020-09-10T01:29:18Z</dcterms:created>
  <dcterms:modified xsi:type="dcterms:W3CDTF">2020-10-03T22:53:57Z</dcterms:modified>
</cp:coreProperties>
</file>